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62" r:id="rId4"/>
    <p:sldId id="263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</p:sldIdLst>
  <p:sldSz cx="14630400" cy="8229600"/>
  <p:notesSz cx="8229600" cy="14630400"/>
  <p:embeddedFontLst>
    <p:embeddedFont>
      <p:font typeface="Arimo" panose="020B0604020202020204" charset="0"/>
      <p:regular r:id="rId53"/>
    </p:embeddedFont>
    <p:embeddedFont>
      <p:font typeface="Outfit Extra Bold" panose="020B0604020202020204" charset="0"/>
      <p:regular r:id="rId5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3" d="100"/>
          <a:sy n="53" d="100"/>
        </p:scale>
        <p:origin x="74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8825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5000"/>
            </a:srgbClr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9.png"/><Relationship Id="rId5" Type="http://schemas.openxmlformats.org/officeDocument/2006/relationships/image" Target="../media/image13.png"/><Relationship Id="rId10" Type="http://schemas.openxmlformats.org/officeDocument/2006/relationships/image" Target="../media/image71.png"/><Relationship Id="rId4" Type="http://schemas.openxmlformats.org/officeDocument/2006/relationships/image" Target="../media/image68.png"/><Relationship Id="rId9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110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12" Type="http://schemas.openxmlformats.org/officeDocument/2006/relationships/image" Target="../media/image10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03.png"/><Relationship Id="rId11" Type="http://schemas.openxmlformats.org/officeDocument/2006/relationships/image" Target="../media/image108.png"/><Relationship Id="rId5" Type="http://schemas.openxmlformats.org/officeDocument/2006/relationships/image" Target="../media/image102.png"/><Relationship Id="rId10" Type="http://schemas.openxmlformats.org/officeDocument/2006/relationships/image" Target="../media/image107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Relationship Id="rId14" Type="http://schemas.openxmlformats.org/officeDocument/2006/relationships/image" Target="../media/image11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7" Type="http://schemas.openxmlformats.org/officeDocument/2006/relationships/image" Target="../media/image12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7" Type="http://schemas.openxmlformats.org/officeDocument/2006/relationships/image" Target="../media/image13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image" Target="../media/image132.png"/><Relationship Id="rId7" Type="http://schemas.openxmlformats.org/officeDocument/2006/relationships/image" Target="../media/image13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139.png"/><Relationship Id="rId5" Type="http://schemas.openxmlformats.org/officeDocument/2006/relationships/image" Target="../media/image13.png"/><Relationship Id="rId10" Type="http://schemas.openxmlformats.org/officeDocument/2006/relationships/image" Target="../media/image141.png"/><Relationship Id="rId4" Type="http://schemas.openxmlformats.org/officeDocument/2006/relationships/image" Target="../media/image138.png"/><Relationship Id="rId9" Type="http://schemas.openxmlformats.org/officeDocument/2006/relationships/image" Target="../media/image15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3" Type="http://schemas.openxmlformats.org/officeDocument/2006/relationships/image" Target="../media/image142.png"/><Relationship Id="rId7" Type="http://schemas.openxmlformats.org/officeDocument/2006/relationships/image" Target="../media/image1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45.png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7" Type="http://schemas.openxmlformats.org/officeDocument/2006/relationships/image" Target="../media/image15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151.png"/><Relationship Id="rId5" Type="http://schemas.openxmlformats.org/officeDocument/2006/relationships/image" Target="../media/image150.png"/><Relationship Id="rId4" Type="http://schemas.openxmlformats.org/officeDocument/2006/relationships/image" Target="../media/image14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7" Type="http://schemas.openxmlformats.org/officeDocument/2006/relationships/image" Target="../media/image15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157.png"/><Relationship Id="rId5" Type="http://schemas.openxmlformats.org/officeDocument/2006/relationships/image" Target="../media/image156.png"/><Relationship Id="rId4" Type="http://schemas.openxmlformats.org/officeDocument/2006/relationships/image" Target="../media/image15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162.png"/><Relationship Id="rId5" Type="http://schemas.openxmlformats.org/officeDocument/2006/relationships/image" Target="../media/image161.png"/><Relationship Id="rId4" Type="http://schemas.openxmlformats.org/officeDocument/2006/relationships/image" Target="../media/image16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165.png"/><Relationship Id="rId4" Type="http://schemas.openxmlformats.org/officeDocument/2006/relationships/image" Target="../media/image16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906" y="604123"/>
            <a:ext cx="7229713" cy="1585912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622" y="2023825"/>
            <a:ext cx="13657451" cy="1884996"/>
          </a:xfrm>
          <a:prstGeom prst="rect">
            <a:avLst/>
          </a:prstGeom>
        </p:spPr>
      </p:pic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622" y="4229714"/>
            <a:ext cx="4049366" cy="3164086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4959787" y="6671905"/>
            <a:ext cx="8909209" cy="3295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5"/>
          <p:cNvSpPr/>
          <p:nvPr/>
        </p:nvSpPr>
        <p:spPr>
          <a:xfrm>
            <a:off x="4959787" y="7149703"/>
            <a:ext cx="8909209" cy="7550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buNone/>
            </a:pPr>
            <a:r>
              <a:rPr lang="en-US" sz="3200" b="1" dirty="0">
                <a:solidFill>
                  <a:srgbClr val="1F7135"/>
                </a:solidFill>
                <a:latin typeface="Times New Roman" panose="02020603050405020304" pitchFamily="18" charset="0"/>
                <a:ea typeface="Arimo" pitchFamily="34" charset="-122"/>
                <a:cs typeface="Times New Roman" panose="02020603050405020304" pitchFamily="18" charset="0"/>
              </a:rPr>
              <a:t>Dr. Tamari Mumladze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020D1B-6115-F3F9-31E5-F9AF1678EAF5}"/>
              </a:ext>
            </a:extLst>
          </p:cNvPr>
          <p:cNvSpPr txBox="1"/>
          <p:nvPr/>
        </p:nvSpPr>
        <p:spPr>
          <a:xfrm>
            <a:off x="4848725" y="4818438"/>
            <a:ext cx="946934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4000" b="1" i="1" dirty="0">
                <a:solidFill>
                  <a:srgbClr val="1F7135"/>
                </a:solidFill>
                <a:latin typeface="Times New Roman" panose="02020603050405020304" pitchFamily="18" charset="0"/>
                <a:ea typeface="Arimo" pitchFamily="34" charset="-122"/>
                <a:cs typeface="Times New Roman" panose="02020603050405020304" pitchFamily="18" charset="0"/>
              </a:rPr>
              <a:t>Module 1: </a:t>
            </a:r>
            <a:r>
              <a:rPr lang="en-US" sz="4000" dirty="0">
                <a:solidFill>
                  <a:srgbClr val="2A2742"/>
                </a:solidFill>
                <a:latin typeface="Times New Roman" panose="02020603050405020304" pitchFamily="18" charset="0"/>
                <a:ea typeface="Arimo" pitchFamily="34" charset="-122"/>
                <a:cs typeface="Times New Roman" panose="02020603050405020304" pitchFamily="18" charset="0"/>
              </a:rPr>
              <a:t>Waste Generation, Typologies, and Forecasting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947505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Beyond Households: Industrial &amp; Commercial Waste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93203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Industrial Waste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51318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From manufacturing, power plants, mining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4955381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Highly variable by industry type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539757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Can be non-hazardous or hazardous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93790" y="583977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BSB concern: pollution from outdated facilities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599521" y="393203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Commercial Waste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7599521" y="451318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From businesses, shops, markets, offices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7599521" y="4955381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Similar to household waste but larger quantities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599521" y="539757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Primarily packaging, paper, food waste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7599521" y="583977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Often managed alongside municipal waste</a:t>
            </a:r>
            <a:endParaRPr lang="en-US" sz="17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170622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The Rubble: Construction &amp; Demolition (C&amp;D) Waste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2928342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860" y="2970848"/>
            <a:ext cx="340162" cy="42529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530906" y="300620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Common Materials</a:t>
            </a:r>
            <a:endParaRPr lang="en-US" sz="2200" dirty="0"/>
          </a:p>
        </p:txBody>
      </p:sp>
      <p:sp>
        <p:nvSpPr>
          <p:cNvPr id="7" name="Text 3"/>
          <p:cNvSpPr/>
          <p:nvPr/>
        </p:nvSpPr>
        <p:spPr>
          <a:xfrm>
            <a:off x="1530906" y="3496627"/>
            <a:ext cx="289941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Concrete, bricks, wood, glass, metals, plastics, insulation, asbestos (hazardous)</a:t>
            </a:r>
            <a:endParaRPr lang="en-US" sz="1750" dirty="0"/>
          </a:p>
        </p:txBody>
      </p:sp>
      <p:sp>
        <p:nvSpPr>
          <p:cNvPr id="8" name="Shape 4"/>
          <p:cNvSpPr/>
          <p:nvPr/>
        </p:nvSpPr>
        <p:spPr>
          <a:xfrm>
            <a:off x="4713803" y="2928342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8874" y="2970848"/>
            <a:ext cx="340162" cy="425291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450919" y="300620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BSB Challenges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5450919" y="3496627"/>
            <a:ext cx="2899410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Often mixed with MSW or illegally dumped. Studies show C&amp;D present in municipal bins (BG ~15.8%, RO ~8.6%)</a:t>
            </a:r>
            <a:endParaRPr lang="en-US" sz="1750" dirty="0"/>
          </a:p>
        </p:txBody>
      </p:sp>
      <p:sp>
        <p:nvSpPr>
          <p:cNvPr id="12" name="Shape 7"/>
          <p:cNvSpPr/>
          <p:nvPr/>
        </p:nvSpPr>
        <p:spPr>
          <a:xfrm>
            <a:off x="793790" y="5764768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860" y="5807273"/>
            <a:ext cx="340162" cy="425291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530906" y="584263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Recovery Potential</a:t>
            </a:r>
            <a:endParaRPr lang="en-US" sz="2200" dirty="0"/>
          </a:p>
        </p:txBody>
      </p:sp>
      <p:sp>
        <p:nvSpPr>
          <p:cNvPr id="15" name="Text 9"/>
          <p:cNvSpPr/>
          <p:nvPr/>
        </p:nvSpPr>
        <p:spPr>
          <a:xfrm>
            <a:off x="1530906" y="6333053"/>
            <a:ext cx="681930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High potential for recycling if managed correctly (e.g., crushed concrete for road base)</a:t>
            </a:r>
            <a:endParaRPr lang="en-US" sz="17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008102"/>
            <a:ext cx="930699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From the Fields: Agricultural Waste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170509"/>
            <a:ext cx="4158615" cy="257020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502419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Crop Residues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5514618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Straw, stalks, leaves and other plant materials left after harvesting</a:t>
            </a:r>
            <a:endParaRPr lang="en-US" sz="17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5893" y="2170509"/>
            <a:ext cx="4158615" cy="257020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235893" y="502419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Animal Waste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5235893" y="5514618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Manure and slurries from livestock operations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7995" y="2170509"/>
            <a:ext cx="4158615" cy="2570202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677995" y="502419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Agricultural Plastics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9677995" y="5514618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Greenhouse covers, mulch films, and empty pesticide containers</a:t>
            </a:r>
            <a:endParaRPr lang="en-US" sz="1750" dirty="0"/>
          </a:p>
        </p:txBody>
      </p:sp>
      <p:sp>
        <p:nvSpPr>
          <p:cNvPr id="12" name="Text 7"/>
          <p:cNvSpPr/>
          <p:nvPr/>
        </p:nvSpPr>
        <p:spPr>
          <a:xfrm>
            <a:off x="793790" y="6495574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Agriculture is a major economic activity in many BSB regions. Improper management contributes to nutrient runoff and Black Sea eutrophication.</a:t>
            </a:r>
            <a:endParaRPr lang="en-US" sz="17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605558"/>
            <a:ext cx="950309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Handle with Care: Hazardous Waste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909649"/>
            <a:ext cx="2845594" cy="189702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506182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Warning Symbols</a:t>
            </a:r>
            <a:endParaRPr lang="en-US" sz="220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0406" y="2909649"/>
            <a:ext cx="2845594" cy="1897023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4200406" y="506182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Collection Points</a:t>
            </a:r>
            <a:endParaRPr lang="en-US" sz="22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7022" y="2909649"/>
            <a:ext cx="2845594" cy="1897023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607022" y="506182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Industrial Handling</a:t>
            </a:r>
            <a:endParaRPr lang="en-US" sz="2200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13638" y="2909649"/>
            <a:ext cx="2845594" cy="1897023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11013638" y="506182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Medical Waste</a:t>
            </a:r>
            <a:endParaRPr lang="en-US" sz="2200" dirty="0"/>
          </a:p>
        </p:txBody>
      </p:sp>
      <p:sp>
        <p:nvSpPr>
          <p:cNvPr id="11" name="Text 5"/>
          <p:cNvSpPr/>
          <p:nvPr/>
        </p:nvSpPr>
        <p:spPr>
          <a:xfrm>
            <a:off x="793790" y="5898118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Hazardous waste poses substantial threats to public health and environment. Sources include households, industry, healthcare, and agriculture. In the BSB, it's often mixed with MSW, leading to landfill contamination.</a:t>
            </a:r>
            <a:endParaRPr lang="en-US" sz="17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32934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77954" y="611267"/>
            <a:ext cx="7588091" cy="13196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150"/>
              </a:lnSpc>
              <a:buNone/>
            </a:pPr>
            <a:r>
              <a:rPr lang="en-US" sz="41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Black Sea Under Threat: Marine Litter</a:t>
            </a:r>
            <a:endParaRPr lang="en-US" sz="4150" dirty="0"/>
          </a:p>
        </p:txBody>
      </p:sp>
      <p:sp>
        <p:nvSpPr>
          <p:cNvPr id="4" name="Shape 1"/>
          <p:cNvSpPr/>
          <p:nvPr/>
        </p:nvSpPr>
        <p:spPr>
          <a:xfrm>
            <a:off x="777954" y="2247662"/>
            <a:ext cx="158353" cy="1132403"/>
          </a:xfrm>
          <a:prstGeom prst="roundRect">
            <a:avLst>
              <a:gd name="adj" fmla="val 56013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253014" y="2247662"/>
            <a:ext cx="2639735" cy="3299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Major Problem</a:t>
            </a:r>
            <a:endParaRPr lang="en-US" sz="2050" dirty="0"/>
          </a:p>
        </p:txBody>
      </p:sp>
      <p:sp>
        <p:nvSpPr>
          <p:cNvPr id="6" name="Text 3"/>
          <p:cNvSpPr/>
          <p:nvPr/>
        </p:nvSpPr>
        <p:spPr>
          <a:xfrm>
            <a:off x="1253014" y="2704267"/>
            <a:ext cx="7113032" cy="6757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Marine litter is a critical transboundary issue affecting all Black Sea countries</a:t>
            </a:r>
            <a:endParaRPr lang="en-US" sz="1650" dirty="0"/>
          </a:p>
        </p:txBody>
      </p:sp>
      <p:sp>
        <p:nvSpPr>
          <p:cNvPr id="7" name="Shape 4"/>
          <p:cNvSpPr/>
          <p:nvPr/>
        </p:nvSpPr>
        <p:spPr>
          <a:xfrm>
            <a:off x="1094661" y="3591163"/>
            <a:ext cx="158353" cy="1132403"/>
          </a:xfrm>
          <a:prstGeom prst="roundRect">
            <a:avLst>
              <a:gd name="adj" fmla="val 56013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1569720" y="3591163"/>
            <a:ext cx="2639735" cy="3299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Sources</a:t>
            </a:r>
            <a:endParaRPr lang="en-US" sz="2050" dirty="0"/>
          </a:p>
        </p:txBody>
      </p:sp>
      <p:sp>
        <p:nvSpPr>
          <p:cNvPr id="9" name="Text 6"/>
          <p:cNvSpPr/>
          <p:nvPr/>
        </p:nvSpPr>
        <p:spPr>
          <a:xfrm>
            <a:off x="1569720" y="4047768"/>
            <a:ext cx="6796326" cy="6757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80% land-based (rivers, mismanaged waste, tourism) and 20% sea-based (shipping, fishing)</a:t>
            </a:r>
            <a:endParaRPr lang="en-US" sz="1650" dirty="0"/>
          </a:p>
        </p:txBody>
      </p:sp>
      <p:sp>
        <p:nvSpPr>
          <p:cNvPr id="10" name="Shape 7"/>
          <p:cNvSpPr/>
          <p:nvPr/>
        </p:nvSpPr>
        <p:spPr>
          <a:xfrm>
            <a:off x="1411486" y="4934664"/>
            <a:ext cx="158353" cy="1132403"/>
          </a:xfrm>
          <a:prstGeom prst="roundRect">
            <a:avLst>
              <a:gd name="adj" fmla="val 56013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1886545" y="4934664"/>
            <a:ext cx="2639735" cy="3299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Dominant Type</a:t>
            </a:r>
            <a:endParaRPr lang="en-US" sz="2050" dirty="0"/>
          </a:p>
        </p:txBody>
      </p:sp>
      <p:sp>
        <p:nvSpPr>
          <p:cNvPr id="12" name="Text 9"/>
          <p:cNvSpPr/>
          <p:nvPr/>
        </p:nvSpPr>
        <p:spPr>
          <a:xfrm>
            <a:off x="1886545" y="5391269"/>
            <a:ext cx="6479500" cy="6757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Plastics are the primary concern (bottles, bags, packaging, fragments, microplastics)</a:t>
            </a:r>
            <a:endParaRPr lang="en-US" sz="1650" dirty="0"/>
          </a:p>
        </p:txBody>
      </p:sp>
      <p:sp>
        <p:nvSpPr>
          <p:cNvPr id="13" name="Shape 10"/>
          <p:cNvSpPr/>
          <p:nvPr/>
        </p:nvSpPr>
        <p:spPr>
          <a:xfrm>
            <a:off x="1728192" y="6278166"/>
            <a:ext cx="158353" cy="1132403"/>
          </a:xfrm>
          <a:prstGeom prst="roundRect">
            <a:avLst>
              <a:gd name="adj" fmla="val 56013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2203252" y="6278166"/>
            <a:ext cx="2639735" cy="3299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Impacts</a:t>
            </a:r>
            <a:endParaRPr lang="en-US" sz="2050" dirty="0"/>
          </a:p>
        </p:txBody>
      </p:sp>
      <p:sp>
        <p:nvSpPr>
          <p:cNvPr id="15" name="Text 12"/>
          <p:cNvSpPr/>
          <p:nvPr/>
        </p:nvSpPr>
        <p:spPr>
          <a:xfrm>
            <a:off x="2203252" y="6734770"/>
            <a:ext cx="6162794" cy="6757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6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Harm to marine life, ecosystem degradation, economic losses, human health risks</a:t>
            </a:r>
            <a:endParaRPr lang="en-US" sz="16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774627"/>
            <a:ext cx="1078956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Seasonal Challenge: Waste from Tourism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05038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Tourism Impact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3631525"/>
            <a:ext cx="62447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Coastal areas of Turkey, Georgia, Romania, and Bulgaria heavily rely on tourism, creating seasonal waste challenges.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456140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Significant seasonal increase in MSW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5003602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Strain on existing infrastructure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93790" y="5445800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Increased beach and coastal littering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599521" y="305038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Case Study: Burgas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7599521" y="3631525"/>
            <a:ext cx="62447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Bulgarian coastal city reported ~15% of landfilled waste (18,094 tonnes in 2019) attributed to tourism.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7599521" y="456140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Managing tourism waste requires targeted strategies: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599521" y="512837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Tourist awareness campaigns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7599521" y="5570577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Increased collection frequency</a:t>
            </a:r>
            <a:endParaRPr lang="en-US" sz="1750" dirty="0"/>
          </a:p>
        </p:txBody>
      </p:sp>
      <p:sp>
        <p:nvSpPr>
          <p:cNvPr id="13" name="Text 11"/>
          <p:cNvSpPr/>
          <p:nvPr/>
        </p:nvSpPr>
        <p:spPr>
          <a:xfrm>
            <a:off x="7599521" y="6012775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Separate collection in tourist areas</a:t>
            </a:r>
            <a:endParaRPr lang="en-US" sz="17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671989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Your Local View: Waste Hotspots &amp; Types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2429708"/>
            <a:ext cx="3664863" cy="3215997"/>
          </a:xfrm>
          <a:prstGeom prst="roundRect">
            <a:avLst>
              <a:gd name="adj" fmla="val 2962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028224" y="26641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Discussion Questions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28224" y="3154561"/>
            <a:ext cx="319599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Which 1-2 waste types are most visible or problematic in your area?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1028224" y="4322564"/>
            <a:ext cx="319599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What are the primary sources of these problematic wastes?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4685467" y="2429708"/>
            <a:ext cx="3664863" cy="3215997"/>
          </a:xfrm>
          <a:prstGeom prst="roundRect">
            <a:avLst>
              <a:gd name="adj" fmla="val 2962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6"/>
          <p:cNvSpPr/>
          <p:nvPr/>
        </p:nvSpPr>
        <p:spPr>
          <a:xfrm>
            <a:off x="4919901" y="26641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Group Activity</a:t>
            </a:r>
            <a:endParaRPr lang="en-US" sz="2200" dirty="0"/>
          </a:p>
        </p:txBody>
      </p:sp>
      <p:sp>
        <p:nvSpPr>
          <p:cNvPr id="10" name="Text 7"/>
          <p:cNvSpPr/>
          <p:nvPr/>
        </p:nvSpPr>
        <p:spPr>
          <a:xfrm>
            <a:off x="4919901" y="3154561"/>
            <a:ext cx="319599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Break into small groups for 5 minutes, then share key points with everyone.</a:t>
            </a:r>
            <a:endParaRPr lang="en-US" sz="1750" dirty="0"/>
          </a:p>
        </p:txBody>
      </p:sp>
      <p:sp>
        <p:nvSpPr>
          <p:cNvPr id="11" name="Shape 8"/>
          <p:cNvSpPr/>
          <p:nvPr/>
        </p:nvSpPr>
        <p:spPr>
          <a:xfrm>
            <a:off x="793790" y="5872520"/>
            <a:ext cx="7556421" cy="1685092"/>
          </a:xfrm>
          <a:prstGeom prst="roundRect">
            <a:avLst>
              <a:gd name="adj" fmla="val 5654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1028224" y="610695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Purpose</a:t>
            </a:r>
            <a:endParaRPr lang="en-US" sz="2200" dirty="0"/>
          </a:p>
        </p:txBody>
      </p:sp>
      <p:sp>
        <p:nvSpPr>
          <p:cNvPr id="13" name="Text 10"/>
          <p:cNvSpPr/>
          <p:nvPr/>
        </p:nvSpPr>
        <p:spPr>
          <a:xfrm>
            <a:off x="1028224" y="6597372"/>
            <a:ext cx="70875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Connect general information to local realities and share experiences across countries and sectors.</a:t>
            </a:r>
            <a:endParaRPr lang="en-US" sz="17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42593"/>
            <a:ext cx="7975163" cy="6024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700"/>
              </a:lnSpc>
              <a:buNone/>
            </a:pPr>
            <a:r>
              <a:rPr lang="en-US" sz="37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Waste Characterization Techniques</a:t>
            </a:r>
            <a:endParaRPr lang="en-US" sz="3750" dirty="0"/>
          </a:p>
        </p:txBody>
      </p:sp>
      <p:sp>
        <p:nvSpPr>
          <p:cNvPr id="3" name="Shape 1"/>
          <p:cNvSpPr/>
          <p:nvPr/>
        </p:nvSpPr>
        <p:spPr>
          <a:xfrm>
            <a:off x="7303770" y="1730573"/>
            <a:ext cx="22860" cy="5756315"/>
          </a:xfrm>
          <a:prstGeom prst="roundRect">
            <a:avLst>
              <a:gd name="adj" fmla="val 354232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6542782" y="1935956"/>
            <a:ext cx="578406" cy="22860"/>
          </a:xfrm>
          <a:prstGeom prst="roundRect">
            <a:avLst>
              <a:gd name="adj" fmla="val 354232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7098328" y="1730573"/>
            <a:ext cx="433745" cy="433745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0539" y="1766649"/>
            <a:ext cx="289203" cy="361474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3941326" y="1796772"/>
            <a:ext cx="24099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350"/>
              </a:lnSpc>
              <a:buNone/>
            </a:pP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Planning &amp; Design</a:t>
            </a:r>
            <a:endParaRPr lang="en-US" sz="1850" dirty="0"/>
          </a:p>
        </p:txBody>
      </p:sp>
      <p:sp>
        <p:nvSpPr>
          <p:cNvPr id="8" name="Text 5"/>
          <p:cNvSpPr/>
          <p:nvPr/>
        </p:nvSpPr>
        <p:spPr>
          <a:xfrm>
            <a:off x="793790" y="2213610"/>
            <a:ext cx="5557480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15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Define objectives, scope, sampling locations, and protocols</a:t>
            </a:r>
            <a:endParaRPr lang="en-US" sz="1500" dirty="0"/>
          </a:p>
        </p:txBody>
      </p:sp>
      <p:sp>
        <p:nvSpPr>
          <p:cNvPr id="9" name="Shape 6"/>
          <p:cNvSpPr/>
          <p:nvPr/>
        </p:nvSpPr>
        <p:spPr>
          <a:xfrm>
            <a:off x="7509212" y="3092648"/>
            <a:ext cx="578406" cy="22860"/>
          </a:xfrm>
          <a:prstGeom prst="roundRect">
            <a:avLst>
              <a:gd name="adj" fmla="val 354232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Shape 7"/>
          <p:cNvSpPr/>
          <p:nvPr/>
        </p:nvSpPr>
        <p:spPr>
          <a:xfrm>
            <a:off x="7098328" y="2887266"/>
            <a:ext cx="433745" cy="433745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0539" y="2923342"/>
            <a:ext cx="289203" cy="361474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8279130" y="2953464"/>
            <a:ext cx="24099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Sampling</a:t>
            </a:r>
            <a:endParaRPr lang="en-US" sz="1850" dirty="0"/>
          </a:p>
        </p:txBody>
      </p:sp>
      <p:sp>
        <p:nvSpPr>
          <p:cNvPr id="13" name="Text 9"/>
          <p:cNvSpPr/>
          <p:nvPr/>
        </p:nvSpPr>
        <p:spPr>
          <a:xfrm>
            <a:off x="8279130" y="3370302"/>
            <a:ext cx="5557480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Collect representative waste samples</a:t>
            </a:r>
            <a:endParaRPr lang="en-US" sz="1500" dirty="0"/>
          </a:p>
        </p:txBody>
      </p:sp>
      <p:sp>
        <p:nvSpPr>
          <p:cNvPr id="14" name="Shape 10"/>
          <p:cNvSpPr/>
          <p:nvPr/>
        </p:nvSpPr>
        <p:spPr>
          <a:xfrm>
            <a:off x="6542782" y="4089678"/>
            <a:ext cx="578406" cy="22860"/>
          </a:xfrm>
          <a:prstGeom prst="roundRect">
            <a:avLst>
              <a:gd name="adj" fmla="val 354232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Shape 11"/>
          <p:cNvSpPr/>
          <p:nvPr/>
        </p:nvSpPr>
        <p:spPr>
          <a:xfrm>
            <a:off x="7098328" y="3884295"/>
            <a:ext cx="433745" cy="433745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0539" y="3920371"/>
            <a:ext cx="289203" cy="361474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3941326" y="3950494"/>
            <a:ext cx="24099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350"/>
              </a:lnSpc>
              <a:buNone/>
            </a:pP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Sorting &amp; Weighing</a:t>
            </a:r>
            <a:endParaRPr lang="en-US" sz="1850" dirty="0"/>
          </a:p>
        </p:txBody>
      </p:sp>
      <p:sp>
        <p:nvSpPr>
          <p:cNvPr id="18" name="Text 13"/>
          <p:cNvSpPr/>
          <p:nvPr/>
        </p:nvSpPr>
        <p:spPr>
          <a:xfrm>
            <a:off x="793790" y="4367332"/>
            <a:ext cx="5557480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15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Separate into categories and measure</a:t>
            </a:r>
            <a:endParaRPr lang="en-US" sz="1500" dirty="0"/>
          </a:p>
        </p:txBody>
      </p:sp>
      <p:sp>
        <p:nvSpPr>
          <p:cNvPr id="19" name="Shape 14"/>
          <p:cNvSpPr/>
          <p:nvPr/>
        </p:nvSpPr>
        <p:spPr>
          <a:xfrm>
            <a:off x="7509212" y="5086707"/>
            <a:ext cx="578406" cy="22860"/>
          </a:xfrm>
          <a:prstGeom prst="roundRect">
            <a:avLst>
              <a:gd name="adj" fmla="val 354232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Shape 15"/>
          <p:cNvSpPr/>
          <p:nvPr/>
        </p:nvSpPr>
        <p:spPr>
          <a:xfrm>
            <a:off x="7098328" y="4881324"/>
            <a:ext cx="433745" cy="433745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70539" y="4917400"/>
            <a:ext cx="289203" cy="361474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8279130" y="4947523"/>
            <a:ext cx="24099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Analysis</a:t>
            </a:r>
            <a:endParaRPr lang="en-US" sz="1850" dirty="0"/>
          </a:p>
        </p:txBody>
      </p:sp>
      <p:sp>
        <p:nvSpPr>
          <p:cNvPr id="23" name="Text 17"/>
          <p:cNvSpPr/>
          <p:nvPr/>
        </p:nvSpPr>
        <p:spPr>
          <a:xfrm>
            <a:off x="8279130" y="5364361"/>
            <a:ext cx="5557480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Determine physical and chemical properties</a:t>
            </a:r>
            <a:endParaRPr lang="en-US" sz="1500" dirty="0"/>
          </a:p>
        </p:txBody>
      </p:sp>
      <p:sp>
        <p:nvSpPr>
          <p:cNvPr id="24" name="Shape 18"/>
          <p:cNvSpPr/>
          <p:nvPr/>
        </p:nvSpPr>
        <p:spPr>
          <a:xfrm>
            <a:off x="6542782" y="6083737"/>
            <a:ext cx="578406" cy="22860"/>
          </a:xfrm>
          <a:prstGeom prst="roundRect">
            <a:avLst>
              <a:gd name="adj" fmla="val 354232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5" name="Shape 19"/>
          <p:cNvSpPr/>
          <p:nvPr/>
        </p:nvSpPr>
        <p:spPr>
          <a:xfrm>
            <a:off x="7098328" y="5878354"/>
            <a:ext cx="433745" cy="433745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0539" y="5914430"/>
            <a:ext cx="289203" cy="361474"/>
          </a:xfrm>
          <a:prstGeom prst="rect">
            <a:avLst/>
          </a:prstGeom>
        </p:spPr>
      </p:pic>
      <p:sp>
        <p:nvSpPr>
          <p:cNvPr id="27" name="Text 20"/>
          <p:cNvSpPr/>
          <p:nvPr/>
        </p:nvSpPr>
        <p:spPr>
          <a:xfrm>
            <a:off x="3941326" y="5944553"/>
            <a:ext cx="24099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350"/>
              </a:lnSpc>
              <a:buNone/>
            </a:pP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Data Processing</a:t>
            </a:r>
            <a:endParaRPr lang="en-US" sz="1850" dirty="0"/>
          </a:p>
        </p:txBody>
      </p:sp>
      <p:sp>
        <p:nvSpPr>
          <p:cNvPr id="28" name="Text 21"/>
          <p:cNvSpPr/>
          <p:nvPr/>
        </p:nvSpPr>
        <p:spPr>
          <a:xfrm>
            <a:off x="793790" y="6361390"/>
            <a:ext cx="5557480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15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Calculate percentages and identify trends</a:t>
            </a:r>
            <a:endParaRPr lang="en-US" sz="15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871895"/>
            <a:ext cx="7556421" cy="1275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Knowing What's Thrown Away: Why Characterize Waste?</a:t>
            </a:r>
            <a:endParaRPr lang="en-US" sz="4000" dirty="0"/>
          </a:p>
        </p:txBody>
      </p:sp>
      <p:sp>
        <p:nvSpPr>
          <p:cNvPr id="4" name="Shape 1"/>
          <p:cNvSpPr/>
          <p:nvPr/>
        </p:nvSpPr>
        <p:spPr>
          <a:xfrm>
            <a:off x="6280190" y="2453878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6687" y="2492097"/>
            <a:ext cx="306110" cy="382667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943487" y="2524006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Informed Decisions</a:t>
            </a:r>
            <a:endParaRPr lang="en-US" sz="2000" dirty="0"/>
          </a:p>
        </p:txBody>
      </p:sp>
      <p:sp>
        <p:nvSpPr>
          <p:cNvPr id="7" name="Text 3"/>
          <p:cNvSpPr/>
          <p:nvPr/>
        </p:nvSpPr>
        <p:spPr>
          <a:xfrm>
            <a:off x="6943487" y="2965252"/>
            <a:ext cx="6893123" cy="653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Design effective waste management plans and policies based on actual composition</a:t>
            </a:r>
            <a:endParaRPr lang="en-US" sz="1600" dirty="0"/>
          </a:p>
        </p:txBody>
      </p:sp>
      <p:sp>
        <p:nvSpPr>
          <p:cNvPr id="8" name="Shape 4"/>
          <p:cNvSpPr/>
          <p:nvPr/>
        </p:nvSpPr>
        <p:spPr>
          <a:xfrm>
            <a:off x="6280190" y="4026932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6687" y="4065151"/>
            <a:ext cx="306110" cy="382667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943487" y="4097060"/>
            <a:ext cx="2668667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Identify Opportunities</a:t>
            </a:r>
            <a:endParaRPr lang="en-US" sz="2000" dirty="0"/>
          </a:p>
        </p:txBody>
      </p:sp>
      <p:sp>
        <p:nvSpPr>
          <p:cNvPr id="11" name="Text 6"/>
          <p:cNvSpPr/>
          <p:nvPr/>
        </p:nvSpPr>
        <p:spPr>
          <a:xfrm>
            <a:off x="6943487" y="4538305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Discover potential for Reduce, Reuse, Recycle (3R) initiatives</a:t>
            </a:r>
            <a:endParaRPr lang="en-US" sz="1600" dirty="0"/>
          </a:p>
        </p:txBody>
      </p:sp>
      <p:sp>
        <p:nvSpPr>
          <p:cNvPr id="12" name="Shape 7"/>
          <p:cNvSpPr/>
          <p:nvPr/>
        </p:nvSpPr>
        <p:spPr>
          <a:xfrm>
            <a:off x="6280190" y="5273278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6687" y="5311497"/>
            <a:ext cx="306110" cy="382667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6943487" y="5343406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Technology Selection</a:t>
            </a:r>
            <a:endParaRPr lang="en-US" sz="2000" dirty="0"/>
          </a:p>
        </p:txBody>
      </p:sp>
      <p:sp>
        <p:nvSpPr>
          <p:cNvPr id="15" name="Text 9"/>
          <p:cNvSpPr/>
          <p:nvPr/>
        </p:nvSpPr>
        <p:spPr>
          <a:xfrm>
            <a:off x="6943487" y="5784652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Choose appropriate processing technologies based on waste composition</a:t>
            </a:r>
            <a:endParaRPr lang="en-US" sz="1600" dirty="0"/>
          </a:p>
        </p:txBody>
      </p:sp>
      <p:sp>
        <p:nvSpPr>
          <p:cNvPr id="16" name="Shape 10"/>
          <p:cNvSpPr/>
          <p:nvPr/>
        </p:nvSpPr>
        <p:spPr>
          <a:xfrm>
            <a:off x="6280190" y="6519624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56687" y="6557843"/>
            <a:ext cx="306110" cy="382667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6943487" y="6589752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Track Progress</a:t>
            </a:r>
            <a:endParaRPr lang="en-US" sz="2000" dirty="0"/>
          </a:p>
        </p:txBody>
      </p:sp>
      <p:sp>
        <p:nvSpPr>
          <p:cNvPr id="19" name="Text 12"/>
          <p:cNvSpPr/>
          <p:nvPr/>
        </p:nvSpPr>
        <p:spPr>
          <a:xfrm>
            <a:off x="6943487" y="7030998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Measure advancement toward diversion and recycling targets</a:t>
            </a:r>
            <a:endParaRPr lang="en-US" sz="1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370350"/>
            <a:ext cx="8225314" cy="4607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600"/>
              </a:lnSpc>
              <a:buNone/>
            </a:pPr>
            <a:r>
              <a:rPr lang="en-US" sz="3200" b="1" dirty="0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How is Waste Characterization Done? Key Steps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348" y="1559512"/>
            <a:ext cx="737116" cy="884515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1DFFA3C8-8516-83AA-A4BA-87C687F2D0F6}"/>
              </a:ext>
            </a:extLst>
          </p:cNvPr>
          <p:cNvGrpSpPr/>
          <p:nvPr/>
        </p:nvGrpSpPr>
        <p:grpSpPr>
          <a:xfrm>
            <a:off x="1752005" y="1645817"/>
            <a:ext cx="12084606" cy="554474"/>
            <a:chOff x="1752005" y="1645817"/>
            <a:chExt cx="12084606" cy="554474"/>
          </a:xfrm>
        </p:grpSpPr>
        <p:sp>
          <p:nvSpPr>
            <p:cNvPr id="4" name="Text 1"/>
            <p:cNvSpPr/>
            <p:nvPr/>
          </p:nvSpPr>
          <p:spPr>
            <a:xfrm>
              <a:off x="1752005" y="1645817"/>
              <a:ext cx="1842968" cy="23038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24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Planning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 2"/>
            <p:cNvSpPr/>
            <p:nvPr/>
          </p:nvSpPr>
          <p:spPr>
            <a:xfrm>
              <a:off x="1752005" y="1964547"/>
              <a:ext cx="12084606" cy="23574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4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Define objectives, scope, sampling approach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348" y="2841840"/>
            <a:ext cx="737116" cy="884515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2910202D-BC50-2976-7D2C-8F9222BA3DD8}"/>
              </a:ext>
            </a:extLst>
          </p:cNvPr>
          <p:cNvGrpSpPr/>
          <p:nvPr/>
        </p:nvGrpSpPr>
        <p:grpSpPr>
          <a:xfrm>
            <a:off x="1752005" y="2965914"/>
            <a:ext cx="12084606" cy="554475"/>
            <a:chOff x="1752005" y="2965914"/>
            <a:chExt cx="12084606" cy="554475"/>
          </a:xfrm>
        </p:grpSpPr>
        <p:sp>
          <p:nvSpPr>
            <p:cNvPr id="7" name="Text 3"/>
            <p:cNvSpPr/>
            <p:nvPr/>
          </p:nvSpPr>
          <p:spPr>
            <a:xfrm>
              <a:off x="1752005" y="2965914"/>
              <a:ext cx="1842968" cy="23038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24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Sampling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 4"/>
            <p:cNvSpPr/>
            <p:nvPr/>
          </p:nvSpPr>
          <p:spPr>
            <a:xfrm>
              <a:off x="1752005" y="3284645"/>
              <a:ext cx="12084606" cy="23574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4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Collect representative waste samples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348" y="4024598"/>
            <a:ext cx="737116" cy="884515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E8C2AE27-C478-712B-5524-655BEFEB4482}"/>
              </a:ext>
            </a:extLst>
          </p:cNvPr>
          <p:cNvGrpSpPr/>
          <p:nvPr/>
        </p:nvGrpSpPr>
        <p:grpSpPr>
          <a:xfrm>
            <a:off x="1752005" y="4197668"/>
            <a:ext cx="12084606" cy="554474"/>
            <a:chOff x="1752005" y="4197668"/>
            <a:chExt cx="12084606" cy="554474"/>
          </a:xfrm>
        </p:grpSpPr>
        <p:sp>
          <p:nvSpPr>
            <p:cNvPr id="10" name="Text 5"/>
            <p:cNvSpPr/>
            <p:nvPr/>
          </p:nvSpPr>
          <p:spPr>
            <a:xfrm>
              <a:off x="1752005" y="4197668"/>
              <a:ext cx="1842968" cy="23038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24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Sorting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 6"/>
            <p:cNvSpPr/>
            <p:nvPr/>
          </p:nvSpPr>
          <p:spPr>
            <a:xfrm>
              <a:off x="1752005" y="4516398"/>
              <a:ext cx="12084606" cy="23574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4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Separate and weigh waste categories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348" y="5087040"/>
            <a:ext cx="737116" cy="884515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6596EC5D-AAE0-F731-D330-D91E8598C96D}"/>
              </a:ext>
            </a:extLst>
          </p:cNvPr>
          <p:cNvGrpSpPr/>
          <p:nvPr/>
        </p:nvGrpSpPr>
        <p:grpSpPr>
          <a:xfrm>
            <a:off x="1752005" y="5342850"/>
            <a:ext cx="12084606" cy="554474"/>
            <a:chOff x="1752005" y="5082183"/>
            <a:chExt cx="12084606" cy="554474"/>
          </a:xfrm>
        </p:grpSpPr>
        <p:sp>
          <p:nvSpPr>
            <p:cNvPr id="13" name="Text 7"/>
            <p:cNvSpPr/>
            <p:nvPr/>
          </p:nvSpPr>
          <p:spPr>
            <a:xfrm>
              <a:off x="1752005" y="5082183"/>
              <a:ext cx="1842968" cy="23038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24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Analysis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Text 8"/>
            <p:cNvSpPr/>
            <p:nvPr/>
          </p:nvSpPr>
          <p:spPr>
            <a:xfrm>
              <a:off x="1752005" y="5400913"/>
              <a:ext cx="12084606" cy="23574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4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Measure physical and chemical properties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348" y="6285428"/>
            <a:ext cx="737116" cy="88451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0940C2A9-A5F2-477A-779B-4E960B294ED7}"/>
              </a:ext>
            </a:extLst>
          </p:cNvPr>
          <p:cNvGrpSpPr/>
          <p:nvPr/>
        </p:nvGrpSpPr>
        <p:grpSpPr>
          <a:xfrm>
            <a:off x="1752005" y="6509961"/>
            <a:ext cx="12084606" cy="554474"/>
            <a:chOff x="1752005" y="6509961"/>
            <a:chExt cx="12084606" cy="554474"/>
          </a:xfrm>
        </p:grpSpPr>
        <p:sp>
          <p:nvSpPr>
            <p:cNvPr id="16" name="Text 9"/>
            <p:cNvSpPr/>
            <p:nvPr/>
          </p:nvSpPr>
          <p:spPr>
            <a:xfrm>
              <a:off x="1752005" y="6509961"/>
              <a:ext cx="1842968" cy="23038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1800"/>
                </a:lnSpc>
                <a:buNone/>
              </a:pPr>
              <a:r>
                <a:rPr lang="en-US" sz="24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Reporting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 10"/>
            <p:cNvSpPr/>
            <p:nvPr/>
          </p:nvSpPr>
          <p:spPr>
            <a:xfrm>
              <a:off x="1752005" y="6828691"/>
              <a:ext cx="12084606" cy="235744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4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Calculate percentages and draw conclusions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6348" y="178374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6000" b="1" dirty="0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Module Overview</a:t>
            </a:r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822D380-A05A-6E21-E2B1-67F3A9673361}"/>
              </a:ext>
            </a:extLst>
          </p:cNvPr>
          <p:cNvGrpSpPr/>
          <p:nvPr/>
        </p:nvGrpSpPr>
        <p:grpSpPr>
          <a:xfrm>
            <a:off x="793790" y="2444948"/>
            <a:ext cx="13042821" cy="3521155"/>
            <a:chOff x="793790" y="2444948"/>
            <a:chExt cx="13042821" cy="3521155"/>
          </a:xfrm>
        </p:grpSpPr>
        <p:sp>
          <p:nvSpPr>
            <p:cNvPr id="3" name="Shape 1"/>
            <p:cNvSpPr/>
            <p:nvPr/>
          </p:nvSpPr>
          <p:spPr>
            <a:xfrm>
              <a:off x="793790" y="4205526"/>
              <a:ext cx="13042821" cy="30480"/>
            </a:xfrm>
            <a:prstGeom prst="roundRect">
              <a:avLst>
                <a:gd name="adj" fmla="val 312558"/>
              </a:avLst>
            </a:prstGeom>
            <a:solidFill>
              <a:srgbClr val="BDB8DF"/>
            </a:solidFill>
            <a:ln/>
          </p:spPr>
          <p:txBody>
            <a:bodyPr/>
            <a:lstStyle/>
            <a:p>
              <a:endParaRPr 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Shape 2"/>
            <p:cNvSpPr/>
            <p:nvPr/>
          </p:nvSpPr>
          <p:spPr>
            <a:xfrm>
              <a:off x="3968353" y="3525083"/>
              <a:ext cx="30480" cy="680442"/>
            </a:xfrm>
            <a:prstGeom prst="roundRect">
              <a:avLst>
                <a:gd name="adj" fmla="val 312558"/>
              </a:avLst>
            </a:prstGeom>
            <a:solidFill>
              <a:srgbClr val="BDB8DF"/>
            </a:solidFill>
            <a:ln/>
          </p:spPr>
          <p:txBody>
            <a:bodyPr/>
            <a:lstStyle/>
            <a:p>
              <a:endParaRPr 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Shape 3"/>
            <p:cNvSpPr/>
            <p:nvPr/>
          </p:nvSpPr>
          <p:spPr>
            <a:xfrm>
              <a:off x="3728442" y="3950375"/>
              <a:ext cx="510302" cy="510302"/>
            </a:xfrm>
            <a:prstGeom prst="roundRect">
              <a:avLst>
                <a:gd name="adj" fmla="val 18669"/>
              </a:avLst>
            </a:prstGeom>
            <a:solidFill>
              <a:srgbClr val="E9E6FA"/>
            </a:solidFill>
            <a:ln w="7620">
              <a:solidFill>
                <a:srgbClr val="BDB8DF"/>
              </a:solidFill>
              <a:prstDash val="solid"/>
            </a:ln>
          </p:spPr>
          <p:txBody>
            <a:bodyPr/>
            <a:lstStyle/>
            <a:p>
              <a:endParaRPr 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6" name="Image 0" descr="preencoded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3512" y="3992880"/>
              <a:ext cx="340162" cy="425291"/>
            </a:xfrm>
            <a:prstGeom prst="rect">
              <a:avLst/>
            </a:prstGeom>
          </p:spPr>
        </p:pic>
        <p:sp>
          <p:nvSpPr>
            <p:cNvPr id="7" name="Text 4"/>
            <p:cNvSpPr/>
            <p:nvPr/>
          </p:nvSpPr>
          <p:spPr>
            <a:xfrm>
              <a:off x="2565916" y="2444948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ctr">
                <a:buNone/>
              </a:pPr>
              <a:r>
                <a:rPr lang="en-US" sz="32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Waste Generation</a:t>
              </a:r>
              <a:endParaRPr lang="en-U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 5"/>
            <p:cNvSpPr/>
            <p:nvPr/>
          </p:nvSpPr>
          <p:spPr>
            <a:xfrm>
              <a:off x="1020604" y="2935367"/>
              <a:ext cx="5925979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Understanding sources and quantities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Shape 6"/>
            <p:cNvSpPr/>
            <p:nvPr/>
          </p:nvSpPr>
          <p:spPr>
            <a:xfrm>
              <a:off x="7299841" y="4205526"/>
              <a:ext cx="30480" cy="680442"/>
            </a:xfrm>
            <a:prstGeom prst="roundRect">
              <a:avLst>
                <a:gd name="adj" fmla="val 312558"/>
              </a:avLst>
            </a:prstGeom>
            <a:solidFill>
              <a:srgbClr val="BDB8DF"/>
            </a:solidFill>
            <a:ln/>
          </p:spPr>
          <p:txBody>
            <a:bodyPr/>
            <a:lstStyle/>
            <a:p>
              <a:endParaRPr 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Shape 7"/>
            <p:cNvSpPr/>
            <p:nvPr/>
          </p:nvSpPr>
          <p:spPr>
            <a:xfrm>
              <a:off x="7059930" y="3950375"/>
              <a:ext cx="510302" cy="510302"/>
            </a:xfrm>
            <a:prstGeom prst="roundRect">
              <a:avLst>
                <a:gd name="adj" fmla="val 18669"/>
              </a:avLst>
            </a:prstGeom>
            <a:solidFill>
              <a:srgbClr val="E9E6FA"/>
            </a:solidFill>
            <a:ln w="7620">
              <a:solidFill>
                <a:srgbClr val="BDB8DF"/>
              </a:solidFill>
              <a:prstDash val="solid"/>
            </a:ln>
          </p:spPr>
          <p:txBody>
            <a:bodyPr/>
            <a:lstStyle/>
            <a:p>
              <a:endParaRPr 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1" name="Image 1" descr="preencoded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45000" y="3992880"/>
              <a:ext cx="340162" cy="425291"/>
            </a:xfrm>
            <a:prstGeom prst="rect">
              <a:avLst/>
            </a:prstGeom>
          </p:spPr>
        </p:pic>
        <p:sp>
          <p:nvSpPr>
            <p:cNvPr id="12" name="Text 8"/>
            <p:cNvSpPr/>
            <p:nvPr/>
          </p:nvSpPr>
          <p:spPr>
            <a:xfrm>
              <a:off x="5897523" y="5112782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ctr">
                <a:buNone/>
              </a:pPr>
              <a:r>
                <a:rPr lang="en-US" sz="32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Waste Typologies</a:t>
              </a:r>
              <a:endParaRPr lang="en-U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Text 9"/>
            <p:cNvSpPr/>
            <p:nvPr/>
          </p:nvSpPr>
          <p:spPr>
            <a:xfrm>
              <a:off x="4352092" y="5603200"/>
              <a:ext cx="5926098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Classifying different waste streams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Shape 10"/>
            <p:cNvSpPr/>
            <p:nvPr/>
          </p:nvSpPr>
          <p:spPr>
            <a:xfrm>
              <a:off x="10631448" y="3525083"/>
              <a:ext cx="30480" cy="680442"/>
            </a:xfrm>
            <a:prstGeom prst="roundRect">
              <a:avLst>
                <a:gd name="adj" fmla="val 312558"/>
              </a:avLst>
            </a:prstGeom>
            <a:solidFill>
              <a:srgbClr val="BDB8DF"/>
            </a:solidFill>
            <a:ln/>
          </p:spPr>
          <p:txBody>
            <a:bodyPr/>
            <a:lstStyle/>
            <a:p>
              <a:endParaRPr 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Shape 11"/>
            <p:cNvSpPr/>
            <p:nvPr/>
          </p:nvSpPr>
          <p:spPr>
            <a:xfrm>
              <a:off x="10391537" y="3950375"/>
              <a:ext cx="510302" cy="510302"/>
            </a:xfrm>
            <a:prstGeom prst="roundRect">
              <a:avLst>
                <a:gd name="adj" fmla="val 18669"/>
              </a:avLst>
            </a:prstGeom>
            <a:solidFill>
              <a:srgbClr val="E9E6FA"/>
            </a:solidFill>
            <a:ln w="7620">
              <a:solidFill>
                <a:srgbClr val="BDB8DF"/>
              </a:solidFill>
              <a:prstDash val="solid"/>
            </a:ln>
          </p:spPr>
          <p:txBody>
            <a:bodyPr/>
            <a:lstStyle/>
            <a:p>
              <a:endParaRPr lang="en-US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6" name="Image 2" descr="preencoded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76607" y="3992880"/>
              <a:ext cx="340162" cy="425291"/>
            </a:xfrm>
            <a:prstGeom prst="rect">
              <a:avLst/>
            </a:prstGeom>
          </p:spPr>
        </p:pic>
        <p:sp>
          <p:nvSpPr>
            <p:cNvPr id="17" name="Text 12"/>
            <p:cNvSpPr/>
            <p:nvPr/>
          </p:nvSpPr>
          <p:spPr>
            <a:xfrm>
              <a:off x="9229130" y="2444948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ctr">
                <a:buNone/>
              </a:pPr>
              <a:r>
                <a:rPr lang="en-US" sz="32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Waste Forecasting</a:t>
              </a:r>
              <a:endParaRPr lang="en-U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 13"/>
            <p:cNvSpPr/>
            <p:nvPr/>
          </p:nvSpPr>
          <p:spPr>
            <a:xfrm>
              <a:off x="7683698" y="2935367"/>
              <a:ext cx="5926098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ctr">
                <a:buNone/>
              </a:pPr>
              <a:r>
                <a:rPr lang="en-US" sz="24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Predicting future waste patterns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Text 14"/>
          <p:cNvSpPr/>
          <p:nvPr/>
        </p:nvSpPr>
        <p:spPr>
          <a:xfrm>
            <a:off x="756348" y="6879707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400" dirty="0">
                <a:solidFill>
                  <a:srgbClr val="2A2742"/>
                </a:solidFill>
                <a:latin typeface="Times New Roman" panose="02020603050405020304" pitchFamily="18" charset="0"/>
                <a:ea typeface="Arimo" pitchFamily="34" charset="-122"/>
                <a:cs typeface="Times New Roman" panose="02020603050405020304" pitchFamily="18" charset="0"/>
              </a:rPr>
              <a:t>This 3-hour module will build capacity for municipal officers, private waste companies, NGOs, and community leaders from Turkey, Georgia, Romania, and Bulgaria.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89" y="970653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Getting Representative Samples: Planning &amp; Sampling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681692" y="3273532"/>
            <a:ext cx="323445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3600" b="1" dirty="0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Planning Considerations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793790" y="451318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buSzPct val="100000"/>
              <a:buChar char="•"/>
            </a:pPr>
            <a:r>
              <a:rPr lang="en-US" sz="2800" dirty="0">
                <a:solidFill>
                  <a:srgbClr val="2A2742"/>
                </a:solidFill>
                <a:latin typeface="Times New Roman" panose="02020603050405020304" pitchFamily="18" charset="0"/>
                <a:ea typeface="Arimo" pitchFamily="34" charset="-122"/>
                <a:cs typeface="Times New Roman" panose="02020603050405020304" pitchFamily="18" charset="0"/>
              </a:rPr>
              <a:t>Seasonal variations (summer/winter)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793790" y="4955381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buSzPct val="100000"/>
              <a:buChar char="•"/>
            </a:pPr>
            <a:r>
              <a:rPr lang="en-US" sz="2800" dirty="0">
                <a:solidFill>
                  <a:srgbClr val="2A2742"/>
                </a:solidFill>
                <a:latin typeface="Times New Roman" panose="02020603050405020304" pitchFamily="18" charset="0"/>
                <a:ea typeface="Arimo" pitchFamily="34" charset="-122"/>
                <a:cs typeface="Times New Roman" panose="02020603050405020304" pitchFamily="18" charset="0"/>
              </a:rPr>
              <a:t>Day of the week differences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793790" y="539757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buSzPct val="100000"/>
              <a:buChar char="•"/>
            </a:pPr>
            <a:r>
              <a:rPr lang="en-US" sz="2800" dirty="0">
                <a:solidFill>
                  <a:srgbClr val="2A2742"/>
                </a:solidFill>
                <a:latin typeface="Times New Roman" panose="02020603050405020304" pitchFamily="18" charset="0"/>
                <a:ea typeface="Arimo" pitchFamily="34" charset="-122"/>
                <a:cs typeface="Times New Roman" panose="02020603050405020304" pitchFamily="18" charset="0"/>
              </a:rPr>
              <a:t>Socio-economic area variations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793790" y="583977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buSzPct val="100000"/>
              <a:buChar char="•"/>
            </a:pPr>
            <a:r>
              <a:rPr lang="en-US" sz="2800" dirty="0">
                <a:solidFill>
                  <a:srgbClr val="2A2742"/>
                </a:solidFill>
                <a:latin typeface="Times New Roman" panose="02020603050405020304" pitchFamily="18" charset="0"/>
                <a:ea typeface="Arimo" pitchFamily="34" charset="-122"/>
                <a:cs typeface="Times New Roman" panose="02020603050405020304" pitchFamily="18" charset="0"/>
              </a:rPr>
              <a:t>Statistical reliability needs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7707805" y="327353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3600" b="1" dirty="0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Sampling Methods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7599521" y="451318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buSzPct val="100000"/>
              <a:buChar char="•"/>
            </a:pPr>
            <a:r>
              <a:rPr lang="en-US" sz="2800" dirty="0">
                <a:solidFill>
                  <a:srgbClr val="2A2742"/>
                </a:solidFill>
                <a:latin typeface="Times New Roman" panose="02020603050405020304" pitchFamily="18" charset="0"/>
                <a:ea typeface="Arimo" pitchFamily="34" charset="-122"/>
                <a:cs typeface="Times New Roman" panose="02020603050405020304" pitchFamily="18" charset="0"/>
              </a:rPr>
              <a:t>Random Sampling from waste loads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7599521" y="4955381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buSzPct val="100000"/>
              <a:buChar char="•"/>
            </a:pPr>
            <a:r>
              <a:rPr lang="en-US" sz="2800" dirty="0">
                <a:solidFill>
                  <a:srgbClr val="2A2742"/>
                </a:solidFill>
                <a:latin typeface="Times New Roman" panose="02020603050405020304" pitchFamily="18" charset="0"/>
                <a:ea typeface="Arimo" pitchFamily="34" charset="-122"/>
                <a:cs typeface="Times New Roman" panose="02020603050405020304" pitchFamily="18" charset="0"/>
              </a:rPr>
              <a:t>Systematic Sampling (e.g., every 5th truck)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7599521" y="539757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buSzPct val="100000"/>
              <a:buChar char="•"/>
            </a:pPr>
            <a:r>
              <a:rPr lang="en-US" sz="2800" dirty="0">
                <a:solidFill>
                  <a:srgbClr val="2A2742"/>
                </a:solidFill>
                <a:latin typeface="Times New Roman" panose="02020603050405020304" pitchFamily="18" charset="0"/>
                <a:ea typeface="Arimo" pitchFamily="34" charset="-122"/>
                <a:cs typeface="Times New Roman" panose="02020603050405020304" pitchFamily="18" charset="0"/>
              </a:rPr>
              <a:t>Coning and Quartering technique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7599521" y="583977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buSzPct val="100000"/>
              <a:buChar char="•"/>
            </a:pPr>
            <a:r>
              <a:rPr lang="en-US" sz="2800" dirty="0">
                <a:solidFill>
                  <a:srgbClr val="2A2742"/>
                </a:solidFill>
                <a:latin typeface="Times New Roman" panose="02020603050405020304" pitchFamily="18" charset="0"/>
                <a:ea typeface="Arimo" pitchFamily="34" charset="-122"/>
                <a:cs typeface="Times New Roman" panose="02020603050405020304" pitchFamily="18" charset="0"/>
              </a:rPr>
              <a:t>Grinding and mixing for homogeneity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317188"/>
            <a:ext cx="1250180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Sorting it Out: Manual &amp; Mechanical Separation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479596"/>
            <a:ext cx="4158615" cy="257020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533328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Manual Sorting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5823704"/>
            <a:ext cx="415861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Workers separate waste on sorting tables or slow-moving conveyors into category bins</a:t>
            </a:r>
            <a:endParaRPr lang="en-US" sz="17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5893" y="2479596"/>
            <a:ext cx="4158615" cy="257020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235893" y="533328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Mechanical Sorting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5235893" y="5823704"/>
            <a:ext cx="415861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Uses screens, air classifiers, magnets, and optical sorters in Material Recovery Facilities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7995" y="2479596"/>
            <a:ext cx="4158615" cy="2570202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677995" y="5333286"/>
            <a:ext cx="288083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Weighing &amp; Recording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9677995" y="5823704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Each category is weighed and recorded as percentage of total sample</a:t>
            </a:r>
            <a:endParaRPr lang="en-US" sz="175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831652"/>
            <a:ext cx="7556421" cy="11339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Beyond Categories: Physical &amp; Chemical Properties</a:t>
            </a:r>
            <a:endParaRPr lang="en-US" sz="3550" dirty="0"/>
          </a:p>
        </p:txBody>
      </p:sp>
      <p:sp>
        <p:nvSpPr>
          <p:cNvPr id="4" name="Shape 1"/>
          <p:cNvSpPr/>
          <p:nvPr/>
        </p:nvSpPr>
        <p:spPr>
          <a:xfrm>
            <a:off x="793790" y="2237780"/>
            <a:ext cx="3687485" cy="2811304"/>
          </a:xfrm>
          <a:prstGeom prst="roundRect">
            <a:avLst>
              <a:gd name="adj" fmla="val 2711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982861" y="2426851"/>
            <a:ext cx="2268260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Moisture Content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982861" y="2819162"/>
            <a:ext cx="3309342" cy="5805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Weight of water in waste (typically 20-40%)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982861" y="3508534"/>
            <a:ext cx="3309342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Affects transport costs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982861" y="3862268"/>
            <a:ext cx="3309342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Impacts thermal treatment suitability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982861" y="4216003"/>
            <a:ext cx="3309342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Influences leachate generation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982861" y="4569738"/>
            <a:ext cx="3309342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Critical for composting process</a:t>
            </a:r>
            <a:endParaRPr lang="en-US" sz="1400" dirty="0"/>
          </a:p>
        </p:txBody>
      </p:sp>
      <p:sp>
        <p:nvSpPr>
          <p:cNvPr id="11" name="Shape 8"/>
          <p:cNvSpPr/>
          <p:nvPr/>
        </p:nvSpPr>
        <p:spPr>
          <a:xfrm>
            <a:off x="4662726" y="2237780"/>
            <a:ext cx="3687485" cy="2811304"/>
          </a:xfrm>
          <a:prstGeom prst="roundRect">
            <a:avLst>
              <a:gd name="adj" fmla="val 2711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4851797" y="2426851"/>
            <a:ext cx="2268260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Bulk Density</a:t>
            </a:r>
            <a:endParaRPr lang="en-US" sz="1750" dirty="0"/>
          </a:p>
        </p:txBody>
      </p:sp>
      <p:sp>
        <p:nvSpPr>
          <p:cNvPr id="13" name="Text 10"/>
          <p:cNvSpPr/>
          <p:nvPr/>
        </p:nvSpPr>
        <p:spPr>
          <a:xfrm>
            <a:off x="4851797" y="2819162"/>
            <a:ext cx="3309342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Weight per unit volume (kg/m³)</a:t>
            </a:r>
            <a:endParaRPr lang="en-US" sz="1400" dirty="0"/>
          </a:p>
        </p:txBody>
      </p:sp>
      <p:sp>
        <p:nvSpPr>
          <p:cNvPr id="14" name="Text 11"/>
          <p:cNvSpPr/>
          <p:nvPr/>
        </p:nvSpPr>
        <p:spPr>
          <a:xfrm>
            <a:off x="4851797" y="3218259"/>
            <a:ext cx="3309342" cy="5805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Determines landfill space consumption</a:t>
            </a:r>
            <a:endParaRPr lang="en-US" sz="1400" dirty="0"/>
          </a:p>
        </p:txBody>
      </p:sp>
      <p:sp>
        <p:nvSpPr>
          <p:cNvPr id="15" name="Text 12"/>
          <p:cNvSpPr/>
          <p:nvPr/>
        </p:nvSpPr>
        <p:spPr>
          <a:xfrm>
            <a:off x="4851797" y="3862268"/>
            <a:ext cx="3309342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Affects collection vehicle capacity</a:t>
            </a:r>
            <a:endParaRPr lang="en-US" sz="1400" dirty="0"/>
          </a:p>
        </p:txBody>
      </p:sp>
      <p:sp>
        <p:nvSpPr>
          <p:cNvPr id="16" name="Text 13"/>
          <p:cNvSpPr/>
          <p:nvPr/>
        </p:nvSpPr>
        <p:spPr>
          <a:xfrm>
            <a:off x="4851797" y="4216003"/>
            <a:ext cx="3309342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Guides storage system design</a:t>
            </a:r>
            <a:endParaRPr lang="en-US" sz="1400" dirty="0"/>
          </a:p>
        </p:txBody>
      </p:sp>
      <p:sp>
        <p:nvSpPr>
          <p:cNvPr id="17" name="Shape 14"/>
          <p:cNvSpPr/>
          <p:nvPr/>
        </p:nvSpPr>
        <p:spPr>
          <a:xfrm>
            <a:off x="793790" y="5230535"/>
            <a:ext cx="7556421" cy="2167295"/>
          </a:xfrm>
          <a:prstGeom prst="roundRect">
            <a:avLst>
              <a:gd name="adj" fmla="val 3517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 15"/>
          <p:cNvSpPr/>
          <p:nvPr/>
        </p:nvSpPr>
        <p:spPr>
          <a:xfrm>
            <a:off x="982861" y="5419606"/>
            <a:ext cx="2268260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Chemical Analysis</a:t>
            </a:r>
            <a:endParaRPr lang="en-US" sz="1750" dirty="0"/>
          </a:p>
        </p:txBody>
      </p:sp>
      <p:sp>
        <p:nvSpPr>
          <p:cNvPr id="19" name="Text 16"/>
          <p:cNvSpPr/>
          <p:nvPr/>
        </p:nvSpPr>
        <p:spPr>
          <a:xfrm>
            <a:off x="982861" y="5811917"/>
            <a:ext cx="7178278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Specialized testing for specific needs</a:t>
            </a:r>
            <a:endParaRPr lang="en-US" sz="1400" dirty="0"/>
          </a:p>
        </p:txBody>
      </p:sp>
      <p:sp>
        <p:nvSpPr>
          <p:cNvPr id="20" name="Text 17"/>
          <p:cNvSpPr/>
          <p:nvPr/>
        </p:nvSpPr>
        <p:spPr>
          <a:xfrm>
            <a:off x="982861" y="6211014"/>
            <a:ext cx="7178278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pH level for biological processes</a:t>
            </a:r>
            <a:endParaRPr lang="en-US" sz="1400" dirty="0"/>
          </a:p>
        </p:txBody>
      </p:sp>
      <p:sp>
        <p:nvSpPr>
          <p:cNvPr id="21" name="Text 18"/>
          <p:cNvSpPr/>
          <p:nvPr/>
        </p:nvSpPr>
        <p:spPr>
          <a:xfrm>
            <a:off x="982861" y="6564749"/>
            <a:ext cx="7178278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Calorific value for energy recovery</a:t>
            </a:r>
            <a:endParaRPr lang="en-US" sz="1400" dirty="0"/>
          </a:p>
        </p:txBody>
      </p:sp>
      <p:sp>
        <p:nvSpPr>
          <p:cNvPr id="22" name="Text 19"/>
          <p:cNvSpPr/>
          <p:nvPr/>
        </p:nvSpPr>
        <p:spPr>
          <a:xfrm>
            <a:off x="982861" y="6918484"/>
            <a:ext cx="7178278" cy="290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50"/>
              </a:lnSpc>
              <a:buSzPct val="100000"/>
              <a:buChar char="•"/>
            </a:pPr>
            <a:r>
              <a:rPr lang="en-US" sz="1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Volatile solids and ash content</a:t>
            </a:r>
            <a:endParaRPr lang="en-US" sz="1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96660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Challenges in Understanding Our Waste in the BSB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1857256" y="312515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Resource Constraints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3615571"/>
            <a:ext cx="3898702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Comprehensive studies require significant funding, equipment, and expertise</a:t>
            </a:r>
            <a:endParaRPr lang="en-US" sz="17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6731" y="3530918"/>
            <a:ext cx="339328" cy="42422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37790" y="3125153"/>
            <a:ext cx="3361611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Methodology Differences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9937790" y="3615571"/>
            <a:ext cx="38988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Lack of standardized approaches across countries makes comparison difficult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2604" y="3919418"/>
            <a:ext cx="339328" cy="42422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937790" y="575917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Technical Capacity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9937790" y="6249591"/>
            <a:ext cx="3898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Need for trained personnel to plan, execute, and analyze data</a:t>
            </a:r>
            <a:endParaRPr lang="en-US" sz="17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64103" y="6145292"/>
            <a:ext cx="339328" cy="42422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857256" y="575917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Data Sharing Issues</a:t>
            </a:r>
            <a:endParaRPr lang="en-US" sz="2200" dirty="0"/>
          </a:p>
        </p:txBody>
      </p:sp>
      <p:sp>
        <p:nvSpPr>
          <p:cNvPr id="16" name="Text 8"/>
          <p:cNvSpPr/>
          <p:nvPr/>
        </p:nvSpPr>
        <p:spPr>
          <a:xfrm>
            <a:off x="793790" y="6249591"/>
            <a:ext cx="389870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Results not always publicly available or easily shared across borders</a:t>
            </a:r>
            <a:endParaRPr lang="en-US" sz="175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38230" y="5756791"/>
            <a:ext cx="339328" cy="4242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88868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Waste Classification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2050971"/>
            <a:ext cx="3608070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3</a:t>
            </a:r>
            <a:endParaRPr lang="en-US" sz="5850" dirty="0"/>
          </a:p>
        </p:txBody>
      </p:sp>
      <p:sp>
        <p:nvSpPr>
          <p:cNvPr id="5" name="Text 2"/>
          <p:cNvSpPr/>
          <p:nvPr/>
        </p:nvSpPr>
        <p:spPr>
          <a:xfrm>
            <a:off x="6666548" y="308276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Main Approaches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6280190" y="3573185"/>
            <a:ext cx="360807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Origin, properties, and legal definitions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10228421" y="2050971"/>
            <a:ext cx="360818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15</a:t>
            </a:r>
            <a:endParaRPr lang="en-US" sz="5850" dirty="0"/>
          </a:p>
        </p:txBody>
      </p:sp>
      <p:sp>
        <p:nvSpPr>
          <p:cNvPr id="8" name="Text 5"/>
          <p:cNvSpPr/>
          <p:nvPr/>
        </p:nvSpPr>
        <p:spPr>
          <a:xfrm>
            <a:off x="10614898" y="308276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Hazard Categories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10228421" y="3573185"/>
            <a:ext cx="360818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Properties determining hazardous classification</a:t>
            </a:r>
            <a:endParaRPr lang="en-US" sz="1750" dirty="0"/>
          </a:p>
        </p:txBody>
      </p:sp>
      <p:sp>
        <p:nvSpPr>
          <p:cNvPr id="10" name="Text 7"/>
          <p:cNvSpPr/>
          <p:nvPr/>
        </p:nvSpPr>
        <p:spPr>
          <a:xfrm>
            <a:off x="8254246" y="5092779"/>
            <a:ext cx="3608189" cy="7484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5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20</a:t>
            </a:r>
            <a:endParaRPr lang="en-US" sz="5850" dirty="0"/>
          </a:p>
        </p:txBody>
      </p:sp>
      <p:sp>
        <p:nvSpPr>
          <p:cNvPr id="11" name="Text 8"/>
          <p:cNvSpPr/>
          <p:nvPr/>
        </p:nvSpPr>
        <p:spPr>
          <a:xfrm>
            <a:off x="8640723" y="612457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Chapters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8254246" y="6614993"/>
            <a:ext cx="360818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In the European List of Wastes system</a:t>
            </a:r>
            <a:endParaRPr lang="en-US" sz="175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796665"/>
            <a:ext cx="1160716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Naming and Grouping: Why Classify Waste?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4885253"/>
            <a:ext cx="566976" cy="56697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587579" y="4980265"/>
            <a:ext cx="225421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Protect Health &amp; Environment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1587579" y="5825014"/>
            <a:ext cx="225421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Ensure waste is handled safely based on its risks</a:t>
            </a:r>
            <a:endParaRPr lang="en-US" sz="17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5278" y="4885253"/>
            <a:ext cx="566976" cy="566976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919067" y="4980265"/>
            <a:ext cx="2254329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Legal Compliance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4919067" y="5825014"/>
            <a:ext cx="225432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Meet national and international obligations</a:t>
            </a:r>
            <a:endParaRPr lang="en-US" sz="17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6884" y="4885253"/>
            <a:ext cx="566976" cy="566976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8250674" y="4980265"/>
            <a:ext cx="2254329" cy="10629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Determine Management Route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8250674" y="6179344"/>
            <a:ext cx="225432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Guide waste to appropriate treatment methods</a:t>
            </a:r>
            <a:endParaRPr lang="en-US" sz="17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88491" y="4885253"/>
            <a:ext cx="566976" cy="566976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1582281" y="4980265"/>
            <a:ext cx="2254329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Facilitate Data Collection</a:t>
            </a:r>
            <a:endParaRPr lang="en-US" sz="2200" dirty="0"/>
          </a:p>
        </p:txBody>
      </p:sp>
      <p:sp>
        <p:nvSpPr>
          <p:cNvPr id="15" name="Text 8"/>
          <p:cNvSpPr/>
          <p:nvPr/>
        </p:nvSpPr>
        <p:spPr>
          <a:xfrm>
            <a:off x="11582281" y="5825014"/>
            <a:ext cx="225432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Enable accurate tracking and comparison</a:t>
            </a:r>
            <a:endParaRPr lang="en-US" sz="175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301954"/>
            <a:ext cx="9850636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How is Waste Classified? Key Criteria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57770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Origin-Based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158853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Municipal waste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4601051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Industrial waste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5043249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Agricultural waste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93790" y="5485448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Construction &amp; Demolition waste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5332928" y="357770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Properties-Based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5332928" y="4158853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Physical state (solid, liquid, sludge)</a:t>
            </a:r>
            <a:endParaRPr lang="en-US" sz="1750" dirty="0"/>
          </a:p>
        </p:txBody>
      </p:sp>
      <p:sp>
        <p:nvSpPr>
          <p:cNvPr id="10" name="Text 8"/>
          <p:cNvSpPr/>
          <p:nvPr/>
        </p:nvSpPr>
        <p:spPr>
          <a:xfrm>
            <a:off x="5332928" y="4601051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Composition (organic, inorganic)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5332928" y="5043249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Hazardous characteristics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9872067" y="357770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Legal Definitions</a:t>
            </a:r>
            <a:endParaRPr lang="en-US" sz="2200" dirty="0"/>
          </a:p>
        </p:txBody>
      </p:sp>
      <p:sp>
        <p:nvSpPr>
          <p:cNvPr id="13" name="Text 11"/>
          <p:cNvSpPr/>
          <p:nvPr/>
        </p:nvSpPr>
        <p:spPr>
          <a:xfrm>
            <a:off x="9872067" y="4158853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List-based systems</a:t>
            </a:r>
            <a:endParaRPr lang="en-US" sz="1750" dirty="0"/>
          </a:p>
        </p:txBody>
      </p:sp>
      <p:sp>
        <p:nvSpPr>
          <p:cNvPr id="14" name="Text 12"/>
          <p:cNvSpPr/>
          <p:nvPr/>
        </p:nvSpPr>
        <p:spPr>
          <a:xfrm>
            <a:off x="9872067" y="4601051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European List of Wastes</a:t>
            </a:r>
            <a:endParaRPr lang="en-US" sz="1750" dirty="0"/>
          </a:p>
        </p:txBody>
      </p:sp>
      <p:sp>
        <p:nvSpPr>
          <p:cNvPr id="15" name="Text 13"/>
          <p:cNvSpPr/>
          <p:nvPr/>
        </p:nvSpPr>
        <p:spPr>
          <a:xfrm>
            <a:off x="9872067" y="5043249"/>
            <a:ext cx="397811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National classification codes</a:t>
            </a:r>
            <a:endParaRPr lang="en-US" sz="175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5098" y="616863"/>
            <a:ext cx="10907078" cy="5607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35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A Critical Distinction: Hazardous vs. Non-Hazardous</a:t>
            </a:r>
            <a:endParaRPr lang="en-US" sz="35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718" y="1653659"/>
            <a:ext cx="2494121" cy="2494121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0310" y="1653659"/>
            <a:ext cx="2494240" cy="2494240"/>
          </a:xfrm>
          <a:prstGeom prst="rect">
            <a:avLst/>
          </a:prstGeom>
        </p:spPr>
      </p:pic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8020" y="1653659"/>
            <a:ext cx="2494240" cy="2494240"/>
          </a:xfrm>
          <a:prstGeom prst="rect">
            <a:avLst/>
          </a:prstGeom>
        </p:spPr>
      </p:pic>
      <p:pic>
        <p:nvPicPr>
          <p:cNvPr id="6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05731" y="1653659"/>
            <a:ext cx="2494240" cy="2494240"/>
          </a:xfrm>
          <a:prstGeom prst="rect">
            <a:avLst/>
          </a:prstGeom>
        </p:spPr>
      </p:pic>
      <p:pic>
        <p:nvPicPr>
          <p:cNvPr id="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43442" y="1653659"/>
            <a:ext cx="2494240" cy="2494240"/>
          </a:xfrm>
          <a:prstGeom prst="rect">
            <a:avLst/>
          </a:prstGeom>
        </p:spPr>
      </p:pic>
      <p:pic>
        <p:nvPicPr>
          <p:cNvPr id="8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2718" y="4291370"/>
            <a:ext cx="2494121" cy="2494121"/>
          </a:xfrm>
          <a:prstGeom prst="rect">
            <a:avLst/>
          </a:prstGeom>
        </p:spPr>
      </p:pic>
      <p:sp>
        <p:nvSpPr>
          <p:cNvPr id="9" name="Text 1"/>
          <p:cNvSpPr/>
          <p:nvPr/>
        </p:nvSpPr>
        <p:spPr>
          <a:xfrm>
            <a:off x="785098" y="7104459"/>
            <a:ext cx="13060204" cy="5741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Hazardous waste exhibits one or more dangerous properties requiring specialized management. Key hazardous properties include explosive, oxidizing, flammable, irritant, toxic, carcinogenic, corrosive, infectious, and ecotoxic characteristics.</a:t>
            </a:r>
            <a:endParaRPr lang="en-US" sz="1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744022"/>
            <a:ext cx="7556421" cy="12049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700"/>
              </a:lnSpc>
              <a:buNone/>
            </a:pPr>
            <a:r>
              <a:rPr lang="en-US" sz="37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A Common Language: European List of Wastes (LoW)</a:t>
            </a:r>
            <a:endParaRPr lang="en-US" sz="3750" dirty="0"/>
          </a:p>
        </p:txBody>
      </p:sp>
      <p:sp>
        <p:nvSpPr>
          <p:cNvPr id="4" name="Shape 1"/>
          <p:cNvSpPr/>
          <p:nvPr/>
        </p:nvSpPr>
        <p:spPr>
          <a:xfrm>
            <a:off x="793790" y="2238137"/>
            <a:ext cx="433745" cy="433745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001" y="2274213"/>
            <a:ext cx="289203" cy="361474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420297" y="2304336"/>
            <a:ext cx="24099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Harmonized System</a:t>
            </a:r>
            <a:endParaRPr lang="en-US" sz="1850" dirty="0"/>
          </a:p>
        </p:txBody>
      </p:sp>
      <p:sp>
        <p:nvSpPr>
          <p:cNvPr id="7" name="Text 3"/>
          <p:cNvSpPr/>
          <p:nvPr/>
        </p:nvSpPr>
        <p:spPr>
          <a:xfrm>
            <a:off x="1420297" y="2721173"/>
            <a:ext cx="6929914" cy="616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Also known as European Waste Catalogue (EWC), providing common terminology for waste types</a:t>
            </a:r>
            <a:endParaRPr lang="en-US" sz="1500" dirty="0"/>
          </a:p>
        </p:txBody>
      </p:sp>
      <p:sp>
        <p:nvSpPr>
          <p:cNvPr id="8" name="Shape 4"/>
          <p:cNvSpPr/>
          <p:nvPr/>
        </p:nvSpPr>
        <p:spPr>
          <a:xfrm>
            <a:off x="793790" y="3723442"/>
            <a:ext cx="433745" cy="433745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001" y="3759518"/>
            <a:ext cx="289203" cy="361474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420297" y="3789640"/>
            <a:ext cx="2741771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Six-Digit Code Structure</a:t>
            </a:r>
            <a:endParaRPr lang="en-US" sz="1850" dirty="0"/>
          </a:p>
        </p:txBody>
      </p:sp>
      <p:sp>
        <p:nvSpPr>
          <p:cNvPr id="11" name="Text 6"/>
          <p:cNvSpPr/>
          <p:nvPr/>
        </p:nvSpPr>
        <p:spPr>
          <a:xfrm>
            <a:off x="1420297" y="4206478"/>
            <a:ext cx="6929914" cy="616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First two digits: Chapter (01-20), next two: Sub-chapter, last two: Specific waste type</a:t>
            </a:r>
            <a:endParaRPr lang="en-US" sz="1500" dirty="0"/>
          </a:p>
        </p:txBody>
      </p:sp>
      <p:sp>
        <p:nvSpPr>
          <p:cNvPr id="12" name="Shape 7"/>
          <p:cNvSpPr/>
          <p:nvPr/>
        </p:nvSpPr>
        <p:spPr>
          <a:xfrm>
            <a:off x="793790" y="5208746"/>
            <a:ext cx="433745" cy="433745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6001" y="5244822"/>
            <a:ext cx="289203" cy="361474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420297" y="5274945"/>
            <a:ext cx="2963823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Hazardous Waste Marking</a:t>
            </a:r>
            <a:endParaRPr lang="en-US" sz="1850" dirty="0"/>
          </a:p>
        </p:txBody>
      </p:sp>
      <p:sp>
        <p:nvSpPr>
          <p:cNvPr id="15" name="Text 9"/>
          <p:cNvSpPr/>
          <p:nvPr/>
        </p:nvSpPr>
        <p:spPr>
          <a:xfrm>
            <a:off x="1420297" y="5691783"/>
            <a:ext cx="6929914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Marked with an asterisk (*) as "absolute hazardous entries" or "mirror entries"</a:t>
            </a:r>
            <a:endParaRPr lang="en-US" sz="1500" dirty="0"/>
          </a:p>
        </p:txBody>
      </p:sp>
      <p:sp>
        <p:nvSpPr>
          <p:cNvPr id="16" name="Shape 10"/>
          <p:cNvSpPr/>
          <p:nvPr/>
        </p:nvSpPr>
        <p:spPr>
          <a:xfrm>
            <a:off x="793790" y="6385679"/>
            <a:ext cx="433745" cy="433745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6001" y="6421755"/>
            <a:ext cx="289203" cy="361474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420297" y="6451878"/>
            <a:ext cx="24099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BSB Relevance</a:t>
            </a:r>
            <a:endParaRPr lang="en-US" sz="1850" dirty="0"/>
          </a:p>
        </p:txBody>
      </p:sp>
      <p:sp>
        <p:nvSpPr>
          <p:cNvPr id="19" name="Text 12"/>
          <p:cNvSpPr/>
          <p:nvPr/>
        </p:nvSpPr>
        <p:spPr>
          <a:xfrm>
            <a:off x="1420297" y="6868716"/>
            <a:ext cx="6929914" cy="616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Required in Romania and Bulgaria as EU members; Turkey aligning as candidate; Georgia moving toward approximation</a:t>
            </a:r>
            <a:endParaRPr lang="en-US" sz="15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64607" y="522803"/>
            <a:ext cx="5163622" cy="3857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National Approaches &amp; BSB Context</a:t>
            </a:r>
            <a:endParaRPr lang="en-US" sz="2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607" y="1155382"/>
            <a:ext cx="3085862" cy="190714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904655" y="1155382"/>
            <a:ext cx="1542931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Romania &amp; Bulgaria</a:t>
            </a:r>
            <a:endParaRPr lang="en-US" sz="1200" dirty="0"/>
          </a:p>
        </p:txBody>
      </p:sp>
      <p:sp>
        <p:nvSpPr>
          <p:cNvPr id="5" name="Text 2"/>
          <p:cNvSpPr/>
          <p:nvPr/>
        </p:nvSpPr>
        <p:spPr>
          <a:xfrm>
            <a:off x="3904655" y="1422321"/>
            <a:ext cx="10061138" cy="1975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9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Fully aligned with EU Waste Framework Directive and List of Wastes as EU members</a:t>
            </a:r>
            <a:endParaRPr lang="en-US" sz="9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607" y="3309342"/>
            <a:ext cx="3085862" cy="190714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904655" y="3309342"/>
            <a:ext cx="1542931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Turkey</a:t>
            </a:r>
            <a:endParaRPr lang="en-US" sz="1200" dirty="0"/>
          </a:p>
        </p:txBody>
      </p:sp>
      <p:sp>
        <p:nvSpPr>
          <p:cNvPr id="8" name="Text 4"/>
          <p:cNvSpPr/>
          <p:nvPr/>
        </p:nvSpPr>
        <p:spPr>
          <a:xfrm>
            <a:off x="3904655" y="3576280"/>
            <a:ext cx="10061138" cy="1975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9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Own regulations with continuous efforts toward EU harmonization as candidate country</a:t>
            </a:r>
            <a:endParaRPr lang="en-US" sz="9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607" y="5463302"/>
            <a:ext cx="3085862" cy="190714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3904655" y="5463302"/>
            <a:ext cx="1542931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Georgia</a:t>
            </a:r>
            <a:endParaRPr lang="en-US" sz="1200" dirty="0"/>
          </a:p>
        </p:txBody>
      </p:sp>
      <p:sp>
        <p:nvSpPr>
          <p:cNvPr id="11" name="Text 6"/>
          <p:cNvSpPr/>
          <p:nvPr/>
        </p:nvSpPr>
        <p:spPr>
          <a:xfrm>
            <a:off x="3904655" y="5730240"/>
            <a:ext cx="10061138" cy="1975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9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Waste Management Code (2015) establishing framework aligned with EU principles</a:t>
            </a:r>
            <a:endParaRPr lang="en-US" sz="950" dirty="0"/>
          </a:p>
        </p:txBody>
      </p:sp>
      <p:sp>
        <p:nvSpPr>
          <p:cNvPr id="12" name="Text 7"/>
          <p:cNvSpPr/>
          <p:nvPr/>
        </p:nvSpPr>
        <p:spPr>
          <a:xfrm>
            <a:off x="664607" y="7509272"/>
            <a:ext cx="13301186" cy="1975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550"/>
              </a:lnSpc>
              <a:buNone/>
            </a:pPr>
            <a:r>
              <a:rPr lang="en-US" sz="9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Common challenges include consistent application of classification rules, capacity building, and improving data collection for better regional comparison.</a:t>
            </a:r>
            <a:endParaRPr lang="en-US" sz="9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64705" y="274082"/>
            <a:ext cx="8109284" cy="11339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4800" b="1" dirty="0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Module 1: What We Will Cover Today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AAD2625-2955-67B6-BC9A-FF795AA42C28}"/>
              </a:ext>
            </a:extLst>
          </p:cNvPr>
          <p:cNvGrpSpPr/>
          <p:nvPr/>
        </p:nvGrpSpPr>
        <p:grpSpPr>
          <a:xfrm>
            <a:off x="6280190" y="2639051"/>
            <a:ext cx="7556421" cy="4976350"/>
            <a:chOff x="6280190" y="2639051"/>
            <a:chExt cx="7556421" cy="4976350"/>
          </a:xfrm>
        </p:grpSpPr>
        <p:pic>
          <p:nvPicPr>
            <p:cNvPr id="4" name="Image 1" descr="preencoded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80190" y="2814161"/>
              <a:ext cx="907256" cy="1335762"/>
            </a:xfrm>
            <a:prstGeom prst="rect">
              <a:avLst/>
            </a:prstGeom>
          </p:spPr>
        </p:pic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4C41CDF-A3BC-7ED7-5878-84805715BF0B}"/>
                </a:ext>
              </a:extLst>
            </p:cNvPr>
            <p:cNvGrpSpPr/>
            <p:nvPr/>
          </p:nvGrpSpPr>
          <p:grpSpPr>
            <a:xfrm>
              <a:off x="7459623" y="2639051"/>
              <a:ext cx="6376988" cy="1335761"/>
              <a:chOff x="7459623" y="2995612"/>
              <a:chExt cx="6376988" cy="972860"/>
            </a:xfrm>
          </p:grpSpPr>
          <p:sp>
            <p:nvSpPr>
              <p:cNvPr id="5" name="Text 1"/>
              <p:cNvSpPr/>
              <p:nvPr/>
            </p:nvSpPr>
            <p:spPr>
              <a:xfrm>
                <a:off x="7459623" y="2995612"/>
                <a:ext cx="2268260" cy="28348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buNone/>
                </a:pPr>
                <a:r>
                  <a:rPr lang="en-US" sz="2800" b="1" dirty="0">
                    <a:solidFill>
                      <a:srgbClr val="2A2742"/>
                    </a:solidFill>
                    <a:latin typeface="Times New Roman" panose="02020603050405020304" pitchFamily="18" charset="0"/>
                    <a:ea typeface="Outfit Extra Bold" pitchFamily="34" charset="-122"/>
                    <a:cs typeface="Times New Roman" panose="02020603050405020304" pitchFamily="18" charset="0"/>
                  </a:rPr>
                  <a:t>Overall Goal</a:t>
                </a: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" name="Text 2"/>
              <p:cNvSpPr/>
              <p:nvPr/>
            </p:nvSpPr>
            <p:spPr>
              <a:xfrm>
                <a:off x="7459623" y="3387923"/>
                <a:ext cx="6376988" cy="580549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marL="0" indent="0" algn="l">
                  <a:buNone/>
                </a:pPr>
                <a:r>
                  <a:rPr lang="en-US" sz="2400" dirty="0">
                    <a:solidFill>
                      <a:srgbClr val="2A2742"/>
                    </a:solidFill>
                    <a:latin typeface="Times New Roman" panose="02020603050405020304" pitchFamily="18" charset="0"/>
                    <a:ea typeface="Arimo" pitchFamily="34" charset="-122"/>
                    <a:cs typeface="Times New Roman" panose="02020603050405020304" pitchFamily="18" charset="0"/>
                  </a:rPr>
                  <a:t>Build common understanding of waste generation, types, characterization, and forecasting methods within the Black Sea Basin context.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7" name="Image 2" descr="preencoded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80190" y="4149923"/>
              <a:ext cx="907256" cy="1335762"/>
            </a:xfrm>
            <a:prstGeom prst="rect">
              <a:avLst/>
            </a:prstGeom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0F88510-E604-2FF0-6C20-00CD5F2EA3FB}"/>
                </a:ext>
              </a:extLst>
            </p:cNvPr>
            <p:cNvGrpSpPr/>
            <p:nvPr/>
          </p:nvGrpSpPr>
          <p:grpSpPr>
            <a:xfrm>
              <a:off x="7459623" y="4331375"/>
              <a:ext cx="6376988" cy="1616988"/>
              <a:chOff x="7459623" y="4331375"/>
              <a:chExt cx="6376988" cy="972860"/>
            </a:xfrm>
          </p:grpSpPr>
          <p:sp>
            <p:nvSpPr>
              <p:cNvPr id="8" name="Text 3"/>
              <p:cNvSpPr/>
              <p:nvPr/>
            </p:nvSpPr>
            <p:spPr>
              <a:xfrm>
                <a:off x="7459623" y="4331375"/>
                <a:ext cx="2268260" cy="28348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buNone/>
                </a:pPr>
                <a:r>
                  <a:rPr lang="en-US" sz="2800" b="1" dirty="0">
                    <a:solidFill>
                      <a:srgbClr val="2A2742"/>
                    </a:solidFill>
                    <a:latin typeface="Times New Roman" panose="02020603050405020304" pitchFamily="18" charset="0"/>
                    <a:ea typeface="Outfit Extra Bold" pitchFamily="34" charset="-122"/>
                    <a:cs typeface="Times New Roman" panose="02020603050405020304" pitchFamily="18" charset="0"/>
                  </a:rPr>
                  <a:t>Learning Objectives</a:t>
                </a: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Text 4"/>
              <p:cNvSpPr/>
              <p:nvPr/>
            </p:nvSpPr>
            <p:spPr>
              <a:xfrm>
                <a:off x="7459623" y="4723686"/>
                <a:ext cx="6376988" cy="580549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marL="0" indent="0" algn="l">
                  <a:buNone/>
                </a:pPr>
                <a:r>
                  <a:rPr lang="en-US" sz="2400" dirty="0">
                    <a:solidFill>
                      <a:srgbClr val="2A2742"/>
                    </a:solidFill>
                    <a:latin typeface="Times New Roman" panose="02020603050405020304" pitchFamily="18" charset="0"/>
                    <a:ea typeface="Arimo" pitchFamily="34" charset="-122"/>
                    <a:cs typeface="Times New Roman" panose="02020603050405020304" pitchFamily="18" charset="0"/>
                  </a:rPr>
                  <a:t>Identify waste types, describe characterization techniques, understand classification principles, recognize forecasting methods.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0" name="Image 3" descr="preencoded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80190" y="5485686"/>
              <a:ext cx="907256" cy="1335762"/>
            </a:xfrm>
            <a:prstGeom prst="rect">
              <a:avLst/>
            </a:prstGeom>
          </p:spPr>
        </p:pic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0049FC2-43A6-9ECA-9FE8-BB7233E066DA}"/>
                </a:ext>
              </a:extLst>
            </p:cNvPr>
            <p:cNvGrpSpPr/>
            <p:nvPr/>
          </p:nvGrpSpPr>
          <p:grpSpPr>
            <a:xfrm>
              <a:off x="7442956" y="6205117"/>
              <a:ext cx="6376988" cy="1410284"/>
              <a:chOff x="7459623" y="5775960"/>
              <a:chExt cx="6376988" cy="864037"/>
            </a:xfrm>
          </p:grpSpPr>
          <p:sp>
            <p:nvSpPr>
              <p:cNvPr id="11" name="Text 5"/>
              <p:cNvSpPr/>
              <p:nvPr/>
            </p:nvSpPr>
            <p:spPr>
              <a:xfrm>
                <a:off x="7459623" y="5775960"/>
                <a:ext cx="2268260" cy="283488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marL="0" indent="0" algn="l">
                  <a:buNone/>
                </a:pPr>
                <a:r>
                  <a:rPr lang="en-US" sz="2800" b="1" dirty="0">
                    <a:solidFill>
                      <a:srgbClr val="2A2742"/>
                    </a:solidFill>
                    <a:latin typeface="Times New Roman" panose="02020603050405020304" pitchFamily="18" charset="0"/>
                    <a:ea typeface="Outfit Extra Bold" pitchFamily="34" charset="-122"/>
                    <a:cs typeface="Times New Roman" panose="02020603050405020304" pitchFamily="18" charset="0"/>
                  </a:rPr>
                  <a:t>Agenda</a:t>
                </a: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 6"/>
              <p:cNvSpPr/>
              <p:nvPr/>
            </p:nvSpPr>
            <p:spPr>
              <a:xfrm>
                <a:off x="7459623" y="6059448"/>
                <a:ext cx="6376988" cy="580549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marL="0" indent="0" algn="l">
                  <a:buNone/>
                </a:pPr>
                <a:r>
                  <a:rPr lang="en-US" sz="2400" dirty="0">
                    <a:solidFill>
                      <a:srgbClr val="2A2742"/>
                    </a:solidFill>
                    <a:latin typeface="Times New Roman" panose="02020603050405020304" pitchFamily="18" charset="0"/>
                    <a:ea typeface="Arimo" pitchFamily="34" charset="-122"/>
                    <a:cs typeface="Times New Roman" panose="02020603050405020304" pitchFamily="18" charset="0"/>
                  </a:rPr>
                  <a:t>Introduction (15 min), Understanding Waste (75 min), Break (15 min), Forecasting &amp; Regional Data (75 min), Wrap-up (15 min).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671989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Classification in Practice: Your Experiences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80190" y="2429708"/>
            <a:ext cx="3664863" cy="3215997"/>
          </a:xfrm>
          <a:prstGeom prst="roundRect">
            <a:avLst>
              <a:gd name="adj" fmla="val 2962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6514624" y="26641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Discussion Questions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6514624" y="3154561"/>
            <a:ext cx="319599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What difficulties do you encounter when classifying different waste streams?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6514624" y="4322564"/>
            <a:ext cx="319599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How could better classification contribute to BSB00027 project goals?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10171867" y="2429708"/>
            <a:ext cx="3664863" cy="3215997"/>
          </a:xfrm>
          <a:prstGeom prst="roundRect">
            <a:avLst>
              <a:gd name="adj" fmla="val 2962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6"/>
          <p:cNvSpPr/>
          <p:nvPr/>
        </p:nvSpPr>
        <p:spPr>
          <a:xfrm>
            <a:off x="10406301" y="26641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Sharing Format</a:t>
            </a:r>
            <a:endParaRPr lang="en-US" sz="2200" dirty="0"/>
          </a:p>
        </p:txBody>
      </p:sp>
      <p:sp>
        <p:nvSpPr>
          <p:cNvPr id="10" name="Text 7"/>
          <p:cNvSpPr/>
          <p:nvPr/>
        </p:nvSpPr>
        <p:spPr>
          <a:xfrm>
            <a:off x="10406301" y="3154561"/>
            <a:ext cx="319599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Facilitated discussion or chat contributions from all participants</a:t>
            </a:r>
            <a:endParaRPr lang="en-US" sz="1750" dirty="0"/>
          </a:p>
        </p:txBody>
      </p:sp>
      <p:sp>
        <p:nvSpPr>
          <p:cNvPr id="11" name="Shape 8"/>
          <p:cNvSpPr/>
          <p:nvPr/>
        </p:nvSpPr>
        <p:spPr>
          <a:xfrm>
            <a:off x="6280190" y="5872520"/>
            <a:ext cx="7556421" cy="1685092"/>
          </a:xfrm>
          <a:prstGeom prst="roundRect">
            <a:avLst>
              <a:gd name="adj" fmla="val 5654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6514624" y="610695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Purpose</a:t>
            </a:r>
            <a:endParaRPr lang="en-US" sz="2200" dirty="0"/>
          </a:p>
        </p:txBody>
      </p:sp>
      <p:sp>
        <p:nvSpPr>
          <p:cNvPr id="13" name="Text 10"/>
          <p:cNvSpPr/>
          <p:nvPr/>
        </p:nvSpPr>
        <p:spPr>
          <a:xfrm>
            <a:off x="6514624" y="6597372"/>
            <a:ext cx="70875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Ground concepts in operational reality and identify common challenges across the region</a:t>
            </a:r>
            <a:endParaRPr lang="en-US" sz="175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385530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Forecasting and Regional Context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1048941" y="3143250"/>
            <a:ext cx="30480" cy="3700820"/>
          </a:xfrm>
          <a:prstGeom prst="roundRect">
            <a:avLst>
              <a:gd name="adj" fmla="val 312558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1273612" y="3383161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793790" y="3143250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878860" y="3185755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1</a:t>
            </a:r>
            <a:endParaRPr lang="en-US" sz="2650" dirty="0"/>
          </a:p>
        </p:txBody>
      </p:sp>
      <p:sp>
        <p:nvSpPr>
          <p:cNvPr id="8" name="Text 5"/>
          <p:cNvSpPr/>
          <p:nvPr/>
        </p:nvSpPr>
        <p:spPr>
          <a:xfrm>
            <a:off x="2183011" y="322111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Forecasting Tools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2183011" y="3711535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Methods to predict future waste generation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1273612" y="4767977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793790" y="4528066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878860" y="4570571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2</a:t>
            </a:r>
            <a:endParaRPr lang="en-US" sz="2650" dirty="0"/>
          </a:p>
        </p:txBody>
      </p:sp>
      <p:sp>
        <p:nvSpPr>
          <p:cNvPr id="13" name="Text 10"/>
          <p:cNvSpPr/>
          <p:nvPr/>
        </p:nvSpPr>
        <p:spPr>
          <a:xfrm>
            <a:off x="2183011" y="460593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Influencing Factors</a:t>
            </a:r>
            <a:endParaRPr lang="en-US" sz="2200" dirty="0"/>
          </a:p>
        </p:txBody>
      </p:sp>
      <p:sp>
        <p:nvSpPr>
          <p:cNvPr id="14" name="Text 11"/>
          <p:cNvSpPr/>
          <p:nvPr/>
        </p:nvSpPr>
        <p:spPr>
          <a:xfrm>
            <a:off x="2183011" y="5096351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Elements that drive waste increases or decreases</a:t>
            </a:r>
            <a:endParaRPr lang="en-US" sz="1750" dirty="0"/>
          </a:p>
        </p:txBody>
      </p:sp>
      <p:sp>
        <p:nvSpPr>
          <p:cNvPr id="15" name="Shape 12"/>
          <p:cNvSpPr/>
          <p:nvPr/>
        </p:nvSpPr>
        <p:spPr>
          <a:xfrm>
            <a:off x="1273612" y="6152793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3"/>
          <p:cNvSpPr/>
          <p:nvPr/>
        </p:nvSpPr>
        <p:spPr>
          <a:xfrm>
            <a:off x="793790" y="5912882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4"/>
          <p:cNvSpPr/>
          <p:nvPr/>
        </p:nvSpPr>
        <p:spPr>
          <a:xfrm>
            <a:off x="878860" y="5955387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3</a:t>
            </a:r>
            <a:endParaRPr lang="en-US" sz="2650" dirty="0"/>
          </a:p>
        </p:txBody>
      </p:sp>
      <p:sp>
        <p:nvSpPr>
          <p:cNvPr id="18" name="Text 15"/>
          <p:cNvSpPr/>
          <p:nvPr/>
        </p:nvSpPr>
        <p:spPr>
          <a:xfrm>
            <a:off x="2183011" y="599074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Regional Data</a:t>
            </a:r>
            <a:endParaRPr lang="en-US" sz="2200" dirty="0"/>
          </a:p>
        </p:txBody>
      </p:sp>
      <p:sp>
        <p:nvSpPr>
          <p:cNvPr id="19" name="Text 16"/>
          <p:cNvSpPr/>
          <p:nvPr/>
        </p:nvSpPr>
        <p:spPr>
          <a:xfrm>
            <a:off x="2183011" y="6481167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Black Sea Basin specific information and challenges</a:t>
            </a:r>
            <a:endParaRPr lang="en-US" sz="175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323180" y="3969745"/>
            <a:ext cx="616422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Time for a Short Break!</a:t>
            </a:r>
            <a:endParaRPr lang="en-US" sz="445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3221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59473" y="607457"/>
            <a:ext cx="7597854" cy="13804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Planning for Tomorrow: Why Forecast Waste?</a:t>
            </a:r>
            <a:endParaRPr lang="en-US" sz="4300" dirty="0"/>
          </a:p>
        </p:txBody>
      </p:sp>
      <p:sp>
        <p:nvSpPr>
          <p:cNvPr id="4" name="Shape 1"/>
          <p:cNvSpPr/>
          <p:nvPr/>
        </p:nvSpPr>
        <p:spPr>
          <a:xfrm>
            <a:off x="6259473" y="2319099"/>
            <a:ext cx="496967" cy="496967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2340" y="2360533"/>
            <a:ext cx="331232" cy="414099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977301" y="2394942"/>
            <a:ext cx="2761178" cy="345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Infrastructure Sizing</a:t>
            </a:r>
            <a:endParaRPr lang="en-US" sz="2150" dirty="0"/>
          </a:p>
        </p:txBody>
      </p:sp>
      <p:sp>
        <p:nvSpPr>
          <p:cNvPr id="7" name="Text 3"/>
          <p:cNvSpPr/>
          <p:nvPr/>
        </p:nvSpPr>
        <p:spPr>
          <a:xfrm>
            <a:off x="6977301" y="2872502"/>
            <a:ext cx="6880027" cy="7067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Determine appropriate capacity for landfills, recycling, and composting facilities</a:t>
            </a:r>
            <a:endParaRPr lang="en-US" sz="1700" dirty="0"/>
          </a:p>
        </p:txBody>
      </p:sp>
      <p:sp>
        <p:nvSpPr>
          <p:cNvPr id="8" name="Shape 4"/>
          <p:cNvSpPr/>
          <p:nvPr/>
        </p:nvSpPr>
        <p:spPr>
          <a:xfrm>
            <a:off x="6259473" y="4020979"/>
            <a:ext cx="496967" cy="496967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2340" y="4062413"/>
            <a:ext cx="331232" cy="41409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977301" y="4096822"/>
            <a:ext cx="2761178" cy="345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Service Planning</a:t>
            </a:r>
            <a:endParaRPr lang="en-US" sz="2150" dirty="0"/>
          </a:p>
        </p:txBody>
      </p:sp>
      <p:sp>
        <p:nvSpPr>
          <p:cNvPr id="11" name="Text 6"/>
          <p:cNvSpPr/>
          <p:nvPr/>
        </p:nvSpPr>
        <p:spPr>
          <a:xfrm>
            <a:off x="6977301" y="4574381"/>
            <a:ext cx="6880027" cy="353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Calculate future collection needs for vehicles and staff</a:t>
            </a:r>
            <a:endParaRPr lang="en-US" sz="1700" dirty="0"/>
          </a:p>
        </p:txBody>
      </p:sp>
      <p:sp>
        <p:nvSpPr>
          <p:cNvPr id="12" name="Shape 7"/>
          <p:cNvSpPr/>
          <p:nvPr/>
        </p:nvSpPr>
        <p:spPr>
          <a:xfrm>
            <a:off x="6259473" y="5369481"/>
            <a:ext cx="496967" cy="496967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2340" y="5410914"/>
            <a:ext cx="331232" cy="414099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6977301" y="5445323"/>
            <a:ext cx="2761178" cy="345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Budget Allocation</a:t>
            </a:r>
            <a:endParaRPr lang="en-US" sz="2150" dirty="0"/>
          </a:p>
        </p:txBody>
      </p:sp>
      <p:sp>
        <p:nvSpPr>
          <p:cNvPr id="15" name="Text 9"/>
          <p:cNvSpPr/>
          <p:nvPr/>
        </p:nvSpPr>
        <p:spPr>
          <a:xfrm>
            <a:off x="6977301" y="5922883"/>
            <a:ext cx="6880027" cy="353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Secure sufficient funds for future operations and investments</a:t>
            </a:r>
            <a:endParaRPr lang="en-US" sz="1700" dirty="0"/>
          </a:p>
        </p:txBody>
      </p:sp>
      <p:sp>
        <p:nvSpPr>
          <p:cNvPr id="16" name="Shape 10"/>
          <p:cNvSpPr/>
          <p:nvPr/>
        </p:nvSpPr>
        <p:spPr>
          <a:xfrm>
            <a:off x="6259473" y="6717982"/>
            <a:ext cx="496967" cy="496967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42340" y="6759416"/>
            <a:ext cx="331232" cy="414099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6977301" y="6793825"/>
            <a:ext cx="2761178" cy="3450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Policy Making</a:t>
            </a:r>
            <a:endParaRPr lang="en-US" sz="2150" dirty="0"/>
          </a:p>
        </p:txBody>
      </p:sp>
      <p:sp>
        <p:nvSpPr>
          <p:cNvPr id="19" name="Text 12"/>
          <p:cNvSpPr/>
          <p:nvPr/>
        </p:nvSpPr>
        <p:spPr>
          <a:xfrm>
            <a:off x="6977301" y="7271385"/>
            <a:ext cx="6880027" cy="353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Evaluate potential impact of new policies and set realistic targets</a:t>
            </a:r>
            <a:endParaRPr lang="en-US" sz="17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051560"/>
            <a:ext cx="13017103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What Makes Waste Increase or Decrease? Influencing Factors</a:t>
            </a:r>
            <a:endParaRPr lang="en-US" sz="35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3196" y="3526036"/>
            <a:ext cx="7303889" cy="7303889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6279" y="6277689"/>
            <a:ext cx="306110" cy="382667"/>
          </a:xfrm>
          <a:prstGeom prst="rect">
            <a:avLst/>
          </a:prstGeom>
        </p:spPr>
      </p:pic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3196" y="3526036"/>
            <a:ext cx="7303889" cy="7303889"/>
          </a:xfrm>
          <a:prstGeom prst="rect">
            <a:avLst/>
          </a:prstGeom>
        </p:spPr>
      </p:pic>
      <p:pic>
        <p:nvPicPr>
          <p:cNvPr id="6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5177" y="5049798"/>
            <a:ext cx="306110" cy="382667"/>
          </a:xfrm>
          <a:prstGeom prst="rect">
            <a:avLst/>
          </a:prstGeom>
        </p:spPr>
      </p:pic>
      <p:pic>
        <p:nvPicPr>
          <p:cNvPr id="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63196" y="3526036"/>
            <a:ext cx="7303889" cy="7303889"/>
          </a:xfrm>
          <a:prstGeom prst="rect">
            <a:avLst/>
          </a:prstGeom>
        </p:spPr>
      </p:pic>
      <p:pic>
        <p:nvPicPr>
          <p:cNvPr id="8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53068" y="4340900"/>
            <a:ext cx="306110" cy="382667"/>
          </a:xfrm>
          <a:prstGeom prst="rect">
            <a:avLst/>
          </a:prstGeom>
        </p:spPr>
      </p:pic>
      <p:pic>
        <p:nvPicPr>
          <p:cNvPr id="9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63196" y="3526036"/>
            <a:ext cx="7303889" cy="7303889"/>
          </a:xfrm>
          <a:prstGeom prst="rect">
            <a:avLst/>
          </a:prstGeom>
        </p:spPr>
      </p:pic>
      <p:pic>
        <p:nvPicPr>
          <p:cNvPr id="10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70746" y="4340900"/>
            <a:ext cx="306110" cy="382667"/>
          </a:xfrm>
          <a:prstGeom prst="rect">
            <a:avLst/>
          </a:prstGeom>
        </p:spPr>
      </p:pic>
      <p:pic>
        <p:nvPicPr>
          <p:cNvPr id="11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63196" y="3526036"/>
            <a:ext cx="7303889" cy="7303889"/>
          </a:xfrm>
          <a:prstGeom prst="rect">
            <a:avLst/>
          </a:prstGeom>
        </p:spPr>
      </p:pic>
      <p:pic>
        <p:nvPicPr>
          <p:cNvPr id="12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98637" y="5049798"/>
            <a:ext cx="306110" cy="382667"/>
          </a:xfrm>
          <a:prstGeom prst="rect">
            <a:avLst/>
          </a:prstGeom>
        </p:spPr>
      </p:pic>
      <p:pic>
        <p:nvPicPr>
          <p:cNvPr id="13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63196" y="3526036"/>
            <a:ext cx="7303889" cy="7303889"/>
          </a:xfrm>
          <a:prstGeom prst="rect">
            <a:avLst/>
          </a:prstGeom>
        </p:spPr>
      </p:pic>
      <p:pic>
        <p:nvPicPr>
          <p:cNvPr id="14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807535" y="6277689"/>
            <a:ext cx="306110" cy="382667"/>
          </a:xfrm>
          <a:prstGeom prst="rect">
            <a:avLst/>
          </a:prstGeom>
        </p:spPr>
      </p:pic>
      <p:sp>
        <p:nvSpPr>
          <p:cNvPr id="15" name="Text 1"/>
          <p:cNvSpPr/>
          <p:nvPr/>
        </p:nvSpPr>
        <p:spPr>
          <a:xfrm>
            <a:off x="793790" y="3530798"/>
            <a:ext cx="1946910" cy="5669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Population Growth</a:t>
            </a:r>
            <a:endParaRPr lang="en-US" sz="1750" dirty="0"/>
          </a:p>
        </p:txBody>
      </p:sp>
      <p:sp>
        <p:nvSpPr>
          <p:cNvPr id="16" name="Text 2"/>
          <p:cNvSpPr/>
          <p:nvPr/>
        </p:nvSpPr>
        <p:spPr>
          <a:xfrm>
            <a:off x="793790" y="4206597"/>
            <a:ext cx="1946910" cy="5805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1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More people generally means more waste</a:t>
            </a:r>
            <a:endParaRPr lang="en-US" sz="1400" dirty="0"/>
          </a:p>
        </p:txBody>
      </p:sp>
      <p:sp>
        <p:nvSpPr>
          <p:cNvPr id="17" name="Text 3"/>
          <p:cNvSpPr/>
          <p:nvPr/>
        </p:nvSpPr>
        <p:spPr>
          <a:xfrm>
            <a:off x="3012877" y="2258258"/>
            <a:ext cx="1947029" cy="5669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Economic Development</a:t>
            </a:r>
            <a:endParaRPr lang="en-US" sz="1750" dirty="0"/>
          </a:p>
        </p:txBody>
      </p:sp>
      <p:sp>
        <p:nvSpPr>
          <p:cNvPr id="18" name="Text 4"/>
          <p:cNvSpPr/>
          <p:nvPr/>
        </p:nvSpPr>
        <p:spPr>
          <a:xfrm>
            <a:off x="3012877" y="2934057"/>
            <a:ext cx="1947029" cy="8708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1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Higher income often leads to more consumption</a:t>
            </a:r>
            <a:endParaRPr lang="en-US" sz="1400" dirty="0"/>
          </a:p>
        </p:txBody>
      </p:sp>
      <p:sp>
        <p:nvSpPr>
          <p:cNvPr id="19" name="Text 5"/>
          <p:cNvSpPr/>
          <p:nvPr/>
        </p:nvSpPr>
        <p:spPr>
          <a:xfrm>
            <a:off x="5232083" y="1981438"/>
            <a:ext cx="1947029" cy="5669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Consumption Patterns</a:t>
            </a:r>
            <a:endParaRPr lang="en-US" sz="1750" dirty="0"/>
          </a:p>
        </p:txBody>
      </p:sp>
      <p:sp>
        <p:nvSpPr>
          <p:cNvPr id="20" name="Text 6"/>
          <p:cNvSpPr/>
          <p:nvPr/>
        </p:nvSpPr>
        <p:spPr>
          <a:xfrm>
            <a:off x="5232083" y="2657237"/>
            <a:ext cx="1947029" cy="5805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1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Consumer choices and purchasing habits</a:t>
            </a:r>
            <a:endParaRPr lang="en-US" sz="1400" dirty="0"/>
          </a:p>
        </p:txBody>
      </p:sp>
      <p:sp>
        <p:nvSpPr>
          <p:cNvPr id="21" name="Text 7"/>
          <p:cNvSpPr/>
          <p:nvPr/>
        </p:nvSpPr>
        <p:spPr>
          <a:xfrm>
            <a:off x="7451288" y="2264926"/>
            <a:ext cx="1946910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Tourism</a:t>
            </a:r>
            <a:endParaRPr lang="en-US" sz="1750" dirty="0"/>
          </a:p>
        </p:txBody>
      </p:sp>
      <p:sp>
        <p:nvSpPr>
          <p:cNvPr id="22" name="Text 8"/>
          <p:cNvSpPr/>
          <p:nvPr/>
        </p:nvSpPr>
        <p:spPr>
          <a:xfrm>
            <a:off x="7451288" y="2657237"/>
            <a:ext cx="1946910" cy="5805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1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Significant seasonal impact in coastal areas</a:t>
            </a:r>
            <a:endParaRPr lang="en-US" sz="1400" dirty="0"/>
          </a:p>
        </p:txBody>
      </p:sp>
      <p:sp>
        <p:nvSpPr>
          <p:cNvPr id="23" name="Text 9"/>
          <p:cNvSpPr/>
          <p:nvPr/>
        </p:nvSpPr>
        <p:spPr>
          <a:xfrm>
            <a:off x="9670375" y="2832021"/>
            <a:ext cx="1947029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Legislation</a:t>
            </a:r>
            <a:endParaRPr lang="en-US" sz="1750" dirty="0"/>
          </a:p>
        </p:txBody>
      </p:sp>
      <p:sp>
        <p:nvSpPr>
          <p:cNvPr id="24" name="Text 10"/>
          <p:cNvSpPr/>
          <p:nvPr/>
        </p:nvSpPr>
        <p:spPr>
          <a:xfrm>
            <a:off x="9670375" y="3224332"/>
            <a:ext cx="1947029" cy="5805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1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Waste prevention initiatives and policies</a:t>
            </a:r>
            <a:endParaRPr lang="en-US" sz="1400" dirty="0"/>
          </a:p>
        </p:txBody>
      </p:sp>
      <p:sp>
        <p:nvSpPr>
          <p:cNvPr id="25" name="Text 11"/>
          <p:cNvSpPr/>
          <p:nvPr/>
        </p:nvSpPr>
        <p:spPr>
          <a:xfrm>
            <a:off x="11889581" y="3524012"/>
            <a:ext cx="1947029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00"/>
              </a:lnSpc>
              <a:buNone/>
            </a:pPr>
            <a:r>
              <a:rPr lang="en-US" sz="17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Public Awareness</a:t>
            </a:r>
            <a:endParaRPr lang="en-US" sz="1750" dirty="0"/>
          </a:p>
        </p:txBody>
      </p:sp>
      <p:sp>
        <p:nvSpPr>
          <p:cNvPr id="26" name="Text 12"/>
          <p:cNvSpPr/>
          <p:nvPr/>
        </p:nvSpPr>
        <p:spPr>
          <a:xfrm>
            <a:off x="11889581" y="3916323"/>
            <a:ext cx="1947029" cy="8708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14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Environmental consciousness affects behavior</a:t>
            </a:r>
            <a:endParaRPr lang="en-US" sz="14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67477"/>
            <a:ext cx="13042821" cy="1275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How Can We Estimate Future Waste? Common Methods</a:t>
            </a:r>
            <a:endParaRPr lang="en-US" sz="4000" dirty="0"/>
          </a:p>
        </p:txBody>
      </p:sp>
      <p:sp>
        <p:nvSpPr>
          <p:cNvPr id="3" name="Shape 1"/>
          <p:cNvSpPr/>
          <p:nvPr/>
        </p:nvSpPr>
        <p:spPr>
          <a:xfrm>
            <a:off x="793790" y="2451616"/>
            <a:ext cx="1630323" cy="1176099"/>
          </a:xfrm>
          <a:prstGeom prst="roundRect">
            <a:avLst>
              <a:gd name="adj" fmla="val 7290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5421" y="2860238"/>
            <a:ext cx="287060" cy="358735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628186" y="2655689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Trend Analysis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2628186" y="3096935"/>
            <a:ext cx="4673679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Simple extrapolation assuming past trends continue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2526149" y="3618190"/>
            <a:ext cx="11208425" cy="11430"/>
          </a:xfrm>
          <a:prstGeom prst="roundRect">
            <a:avLst>
              <a:gd name="adj" fmla="val 750139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5"/>
          <p:cNvSpPr/>
          <p:nvPr/>
        </p:nvSpPr>
        <p:spPr>
          <a:xfrm>
            <a:off x="793790" y="3729752"/>
            <a:ext cx="3260646" cy="1176099"/>
          </a:xfrm>
          <a:prstGeom prst="roundRect">
            <a:avLst>
              <a:gd name="adj" fmla="val 7290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0523" y="4138374"/>
            <a:ext cx="287060" cy="358735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4258508" y="3933825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Correlation Models</a:t>
            </a:r>
            <a:endParaRPr lang="en-US" sz="2000" dirty="0"/>
          </a:p>
        </p:txBody>
      </p:sp>
      <p:sp>
        <p:nvSpPr>
          <p:cNvPr id="11" name="Text 7"/>
          <p:cNvSpPr/>
          <p:nvPr/>
        </p:nvSpPr>
        <p:spPr>
          <a:xfrm>
            <a:off x="4258508" y="4375071"/>
            <a:ext cx="4492109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Relating waste to factors like population and GDP</a:t>
            </a:r>
            <a:endParaRPr lang="en-US" sz="1600" dirty="0"/>
          </a:p>
        </p:txBody>
      </p:sp>
      <p:sp>
        <p:nvSpPr>
          <p:cNvPr id="12" name="Shape 8"/>
          <p:cNvSpPr/>
          <p:nvPr/>
        </p:nvSpPr>
        <p:spPr>
          <a:xfrm>
            <a:off x="4156472" y="4896326"/>
            <a:ext cx="9578102" cy="11430"/>
          </a:xfrm>
          <a:prstGeom prst="roundRect">
            <a:avLst>
              <a:gd name="adj" fmla="val 750139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Shape 9"/>
          <p:cNvSpPr/>
          <p:nvPr/>
        </p:nvSpPr>
        <p:spPr>
          <a:xfrm>
            <a:off x="793790" y="5007888"/>
            <a:ext cx="4890968" cy="1176099"/>
          </a:xfrm>
          <a:prstGeom prst="roundRect">
            <a:avLst>
              <a:gd name="adj" fmla="val 7290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5744" y="5416510"/>
            <a:ext cx="287060" cy="358735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5888831" y="5211961"/>
            <a:ext cx="2690932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Material Flow Analysis</a:t>
            </a:r>
            <a:endParaRPr lang="en-US" sz="2000" dirty="0"/>
          </a:p>
        </p:txBody>
      </p:sp>
      <p:sp>
        <p:nvSpPr>
          <p:cNvPr id="16" name="Text 11"/>
          <p:cNvSpPr/>
          <p:nvPr/>
        </p:nvSpPr>
        <p:spPr>
          <a:xfrm>
            <a:off x="5888831" y="5653207"/>
            <a:ext cx="4382095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Tracking materials through economy and society</a:t>
            </a:r>
            <a:endParaRPr lang="en-US" sz="1600" dirty="0"/>
          </a:p>
        </p:txBody>
      </p:sp>
      <p:sp>
        <p:nvSpPr>
          <p:cNvPr id="17" name="Shape 12"/>
          <p:cNvSpPr/>
          <p:nvPr/>
        </p:nvSpPr>
        <p:spPr>
          <a:xfrm>
            <a:off x="5786795" y="6174462"/>
            <a:ext cx="7947779" cy="11430"/>
          </a:xfrm>
          <a:prstGeom prst="roundRect">
            <a:avLst>
              <a:gd name="adj" fmla="val 750139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Shape 13"/>
          <p:cNvSpPr/>
          <p:nvPr/>
        </p:nvSpPr>
        <p:spPr>
          <a:xfrm>
            <a:off x="793790" y="6286024"/>
            <a:ext cx="6521410" cy="1176099"/>
          </a:xfrm>
          <a:prstGeom prst="roundRect">
            <a:avLst>
              <a:gd name="adj" fmla="val 7290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4"/>
          <p:cNvSpPr/>
          <p:nvPr/>
        </p:nvSpPr>
        <p:spPr>
          <a:xfrm>
            <a:off x="3910965" y="6694646"/>
            <a:ext cx="287060" cy="3587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600"/>
              </a:lnSpc>
              <a:buNone/>
            </a:pPr>
            <a:r>
              <a:rPr lang="en-US" sz="22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4</a:t>
            </a:r>
            <a:endParaRPr lang="en-US" sz="2250" dirty="0"/>
          </a:p>
        </p:txBody>
      </p:sp>
      <p:sp>
        <p:nvSpPr>
          <p:cNvPr id="20" name="Text 15"/>
          <p:cNvSpPr/>
          <p:nvPr/>
        </p:nvSpPr>
        <p:spPr>
          <a:xfrm>
            <a:off x="7519273" y="6490097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Scenario Building</a:t>
            </a:r>
            <a:endParaRPr lang="en-US" sz="2000" dirty="0"/>
          </a:p>
        </p:txBody>
      </p:sp>
      <p:sp>
        <p:nvSpPr>
          <p:cNvPr id="21" name="Text 16"/>
          <p:cNvSpPr/>
          <p:nvPr/>
        </p:nvSpPr>
        <p:spPr>
          <a:xfrm>
            <a:off x="7519273" y="6931343"/>
            <a:ext cx="444329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Developing different future scenarios for planning</a:t>
            </a:r>
            <a:endParaRPr lang="en-US" sz="16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774627"/>
            <a:ext cx="1071753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Fuel for Forecasting: Data Requirements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05038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Essential Data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3631525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Historical waste generation records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407372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Population figures (current and projected)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4515922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Economic indicators (GDP, income levels)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93790" y="4958120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Tourism numbers for seasonal areas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93790" y="5400318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Collection coverage information</a:t>
            </a: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7599521" y="3050381"/>
            <a:ext cx="361533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"Garbage In, Garbage Out"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7599521" y="3631525"/>
            <a:ext cx="62447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The quality of your forecast depends entirely on the quality of your input data.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599521" y="4561403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Common challenges include: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7599521" y="512837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Data gaps and missing years</a:t>
            </a:r>
            <a:endParaRPr lang="en-US" sz="1750" dirty="0"/>
          </a:p>
        </p:txBody>
      </p:sp>
      <p:sp>
        <p:nvSpPr>
          <p:cNvPr id="13" name="Text 11"/>
          <p:cNvSpPr/>
          <p:nvPr/>
        </p:nvSpPr>
        <p:spPr>
          <a:xfrm>
            <a:off x="7599521" y="5570577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Inconsistent measurement methods</a:t>
            </a:r>
            <a:endParaRPr lang="en-US" sz="1750" dirty="0"/>
          </a:p>
        </p:txBody>
      </p:sp>
      <p:sp>
        <p:nvSpPr>
          <p:cNvPr id="14" name="Text 12"/>
          <p:cNvSpPr/>
          <p:nvPr/>
        </p:nvSpPr>
        <p:spPr>
          <a:xfrm>
            <a:off x="7599521" y="6012775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Unaccounted waste from illegal dumping</a:t>
            </a:r>
            <a:endParaRPr lang="en-US" sz="175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157764"/>
            <a:ext cx="12958167" cy="6379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The Crystal Ball Isn't Perfect: Dealing with Uncertainty</a:t>
            </a:r>
            <a:endParaRPr lang="en-US" sz="40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203966"/>
            <a:ext cx="3759637" cy="232362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4782741"/>
            <a:ext cx="2714387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Sources of Uncertainty</a:t>
            </a:r>
            <a:endParaRPr lang="en-US" sz="2000" dirty="0"/>
          </a:p>
        </p:txBody>
      </p:sp>
      <p:sp>
        <p:nvSpPr>
          <p:cNvPr id="5" name="Text 2"/>
          <p:cNvSpPr/>
          <p:nvPr/>
        </p:nvSpPr>
        <p:spPr>
          <a:xfrm>
            <a:off x="793790" y="5223986"/>
            <a:ext cx="4177427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Unexpected economic changes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793790" y="5622131"/>
            <a:ext cx="4177427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Unforeseen policy shifts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793790" y="6020276"/>
            <a:ext cx="4177427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Natural disasters or major events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793790" y="6418421"/>
            <a:ext cx="4177427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Data and model limitations</a:t>
            </a:r>
            <a:endParaRPr lang="en-US" sz="1600" dirty="0"/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6368" y="2203966"/>
            <a:ext cx="3759756" cy="2323624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5226368" y="4782741"/>
            <a:ext cx="2820472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Addressing Uncertainty</a:t>
            </a:r>
            <a:endParaRPr lang="en-US" sz="2000" dirty="0"/>
          </a:p>
        </p:txBody>
      </p:sp>
      <p:sp>
        <p:nvSpPr>
          <p:cNvPr id="11" name="Text 7"/>
          <p:cNvSpPr/>
          <p:nvPr/>
        </p:nvSpPr>
        <p:spPr>
          <a:xfrm>
            <a:off x="5226368" y="5223986"/>
            <a:ext cx="4177546" cy="653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Use range of forecasts (low, medium, high)</a:t>
            </a:r>
            <a:endParaRPr lang="en-US" sz="1600" dirty="0"/>
          </a:p>
        </p:txBody>
      </p:sp>
      <p:sp>
        <p:nvSpPr>
          <p:cNvPr id="12" name="Text 8"/>
          <p:cNvSpPr/>
          <p:nvPr/>
        </p:nvSpPr>
        <p:spPr>
          <a:xfrm>
            <a:off x="5226368" y="5948839"/>
            <a:ext cx="4177546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Clearly state assumptions</a:t>
            </a:r>
            <a:endParaRPr lang="en-US" sz="1600" dirty="0"/>
          </a:p>
        </p:txBody>
      </p:sp>
      <p:sp>
        <p:nvSpPr>
          <p:cNvPr id="13" name="Text 9"/>
          <p:cNvSpPr/>
          <p:nvPr/>
        </p:nvSpPr>
        <p:spPr>
          <a:xfrm>
            <a:off x="5226368" y="6346984"/>
            <a:ext cx="4177546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Regularly review and update</a:t>
            </a:r>
            <a:endParaRPr lang="en-US" sz="1600" dirty="0"/>
          </a:p>
        </p:txBody>
      </p:sp>
      <p:sp>
        <p:nvSpPr>
          <p:cNvPr id="14" name="Text 10"/>
          <p:cNvSpPr/>
          <p:nvPr/>
        </p:nvSpPr>
        <p:spPr>
          <a:xfrm>
            <a:off x="5226368" y="6745129"/>
            <a:ext cx="4177546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Focus on trends rather than exact figures</a:t>
            </a:r>
            <a:endParaRPr lang="en-US" sz="1600" dirty="0"/>
          </a:p>
        </p:txBody>
      </p:sp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59064" y="2203966"/>
            <a:ext cx="3759637" cy="2323624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9659064" y="4782741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Planning Approach</a:t>
            </a:r>
            <a:endParaRPr lang="en-US" sz="2000" dirty="0"/>
          </a:p>
        </p:txBody>
      </p:sp>
      <p:sp>
        <p:nvSpPr>
          <p:cNvPr id="17" name="Text 12"/>
          <p:cNvSpPr/>
          <p:nvPr/>
        </p:nvSpPr>
        <p:spPr>
          <a:xfrm>
            <a:off x="9659064" y="5223986"/>
            <a:ext cx="4177427" cy="653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Forecasts are tools to guide planning, not absolute predictions of the future.</a:t>
            </a:r>
            <a:endParaRPr lang="en-US" sz="16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78875"/>
            <a:ext cx="1162526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What Will Shape Future Waste in Our Basin?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641282"/>
            <a:ext cx="3048000" cy="1883807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480857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Group Discussion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5298996"/>
            <a:ext cx="304800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Identify top 3-4 factors driving waste generation in the Black Sea Basin over next 10-15 years</a:t>
            </a:r>
            <a:endParaRPr lang="en-US" sz="17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5278" y="2641282"/>
            <a:ext cx="3048119" cy="1883807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4125278" y="480857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Key Questions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4125278" y="5298996"/>
            <a:ext cx="304811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Which factors will most significantly affect quantities and types of waste?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6884" y="2641282"/>
            <a:ext cx="3048119" cy="1883807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7456884" y="480857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Regional Focus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7456884" y="5298996"/>
            <a:ext cx="304811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Consider what makes these factors particularly important for our region</a:t>
            </a:r>
            <a:endParaRPr lang="en-US" sz="175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88491" y="2641282"/>
            <a:ext cx="3048119" cy="1883807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0788491" y="480857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Sharing Insights</a:t>
            </a:r>
            <a:endParaRPr lang="en-US" sz="2200" dirty="0"/>
          </a:p>
        </p:txBody>
      </p:sp>
      <p:sp>
        <p:nvSpPr>
          <p:cNvPr id="14" name="Text 8"/>
          <p:cNvSpPr/>
          <p:nvPr/>
        </p:nvSpPr>
        <p:spPr>
          <a:xfrm>
            <a:off x="10788491" y="5298996"/>
            <a:ext cx="304811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Report back key factors from small group discussions</a:t>
            </a:r>
            <a:endParaRPr lang="en-US" sz="175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184296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926318"/>
            <a:ext cx="6501527" cy="4607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600"/>
              </a:lnSpc>
              <a:buNone/>
            </a:pPr>
            <a:r>
              <a:rPr lang="en-US" sz="29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Regional Data (Black Sea Basin Focus)</a:t>
            </a:r>
            <a:endParaRPr lang="en-US" sz="29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3608189"/>
            <a:ext cx="737116" cy="88451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752005" y="3755588"/>
            <a:ext cx="184296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Data Sources</a:t>
            </a:r>
            <a:endParaRPr lang="en-US" sz="1450" dirty="0"/>
          </a:p>
        </p:txBody>
      </p:sp>
      <p:sp>
        <p:nvSpPr>
          <p:cNvPr id="6" name="Text 2"/>
          <p:cNvSpPr/>
          <p:nvPr/>
        </p:nvSpPr>
        <p:spPr>
          <a:xfrm>
            <a:off x="1752005" y="4074319"/>
            <a:ext cx="120846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Where to find waste information across the region</a:t>
            </a:r>
            <a:endParaRPr lang="en-US" sz="11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90" y="4492704"/>
            <a:ext cx="737116" cy="88451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752005" y="4640104"/>
            <a:ext cx="1842968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Data Challenges</a:t>
            </a:r>
            <a:endParaRPr lang="en-US" sz="1450" dirty="0"/>
          </a:p>
        </p:txBody>
      </p:sp>
      <p:sp>
        <p:nvSpPr>
          <p:cNvPr id="9" name="Text 4"/>
          <p:cNvSpPr/>
          <p:nvPr/>
        </p:nvSpPr>
        <p:spPr>
          <a:xfrm>
            <a:off x="1752005" y="4958834"/>
            <a:ext cx="120846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Obstacles to comprehensive regional understanding</a:t>
            </a:r>
            <a:endParaRPr lang="en-US" sz="11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790" y="5377220"/>
            <a:ext cx="737116" cy="88451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752005" y="5524619"/>
            <a:ext cx="1932146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Using Data Effectively</a:t>
            </a:r>
            <a:endParaRPr lang="en-US" sz="1450" dirty="0"/>
          </a:p>
        </p:txBody>
      </p:sp>
      <p:sp>
        <p:nvSpPr>
          <p:cNvPr id="12" name="Text 6"/>
          <p:cNvSpPr/>
          <p:nvPr/>
        </p:nvSpPr>
        <p:spPr>
          <a:xfrm>
            <a:off x="1752005" y="5843349"/>
            <a:ext cx="120846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From local action to regional impact</a:t>
            </a:r>
            <a:endParaRPr lang="en-US" sz="11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790" y="6261735"/>
            <a:ext cx="737116" cy="884515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752005" y="6409134"/>
            <a:ext cx="1903452" cy="2303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5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Critical Interpretation</a:t>
            </a:r>
            <a:endParaRPr lang="en-US" sz="1450" dirty="0"/>
          </a:p>
        </p:txBody>
      </p:sp>
      <p:sp>
        <p:nvSpPr>
          <p:cNvPr id="15" name="Text 8"/>
          <p:cNvSpPr/>
          <p:nvPr/>
        </p:nvSpPr>
        <p:spPr>
          <a:xfrm>
            <a:off x="1752005" y="6727865"/>
            <a:ext cx="12084606" cy="2357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Reading between the lines of waste statistics</a:t>
            </a:r>
            <a:endParaRPr lang="en-US" sz="11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362784"/>
            <a:ext cx="8676442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5400" b="1" dirty="0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Your Perspectives: A Quick Share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5A288F0-5CEE-5C25-BA34-8EE4516E33D0}"/>
              </a:ext>
            </a:extLst>
          </p:cNvPr>
          <p:cNvGrpSpPr/>
          <p:nvPr/>
        </p:nvGrpSpPr>
        <p:grpSpPr>
          <a:xfrm>
            <a:off x="793790" y="2413516"/>
            <a:ext cx="13042821" cy="4564975"/>
            <a:chOff x="793790" y="2413516"/>
            <a:chExt cx="13042821" cy="4564975"/>
          </a:xfrm>
        </p:grpSpPr>
        <p:sp>
          <p:nvSpPr>
            <p:cNvPr id="3" name="Text 1"/>
            <p:cNvSpPr/>
            <p:nvPr/>
          </p:nvSpPr>
          <p:spPr>
            <a:xfrm>
              <a:off x="936427" y="2861548"/>
              <a:ext cx="375606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buNone/>
              </a:pPr>
              <a:r>
                <a:rPr lang="en-US" sz="28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What challenges do you see?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Text 2"/>
            <p:cNvSpPr/>
            <p:nvPr/>
          </p:nvSpPr>
          <p:spPr>
            <a:xfrm>
              <a:off x="793790" y="3351967"/>
              <a:ext cx="3898702" cy="725805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r">
                <a:buNone/>
              </a:pPr>
              <a:r>
                <a:rPr lang="en-US" sz="20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Share the biggest waste-related challenge in your community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" name="Image 0" descr="preencoded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32653" y="2413516"/>
              <a:ext cx="4564975" cy="4564975"/>
            </a:xfrm>
            <a:prstGeom prst="rect">
              <a:avLst/>
            </a:prstGeom>
          </p:spPr>
        </p:pic>
        <p:sp>
          <p:nvSpPr>
            <p:cNvPr id="6" name="Text 3"/>
            <p:cNvSpPr/>
            <p:nvPr/>
          </p:nvSpPr>
          <p:spPr>
            <a:xfrm>
              <a:off x="6226731" y="3176588"/>
              <a:ext cx="339328" cy="42422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32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1</a:t>
              </a:r>
              <a:endParaRPr lang="en-U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 4"/>
            <p:cNvSpPr/>
            <p:nvPr/>
          </p:nvSpPr>
          <p:spPr>
            <a:xfrm>
              <a:off x="9937790" y="3042999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8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One or two words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 5"/>
            <p:cNvSpPr/>
            <p:nvPr/>
          </p:nvSpPr>
          <p:spPr>
            <a:xfrm>
              <a:off x="9937790" y="3533418"/>
              <a:ext cx="3898821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0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Keep your response brief and focused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9" name="Image 1" descr="preencoded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32653" y="2413516"/>
              <a:ext cx="4564975" cy="4564975"/>
            </a:xfrm>
            <a:prstGeom prst="rect">
              <a:avLst/>
            </a:prstGeom>
          </p:spPr>
        </p:pic>
        <p:sp>
          <p:nvSpPr>
            <p:cNvPr id="10" name="Text 6"/>
            <p:cNvSpPr/>
            <p:nvPr/>
          </p:nvSpPr>
          <p:spPr>
            <a:xfrm>
              <a:off x="8452604" y="3565088"/>
              <a:ext cx="339328" cy="42422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32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2</a:t>
              </a:r>
              <a:endParaRPr lang="en-U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 7"/>
            <p:cNvSpPr/>
            <p:nvPr/>
          </p:nvSpPr>
          <p:spPr>
            <a:xfrm>
              <a:off x="9937790" y="5314117"/>
              <a:ext cx="3256478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8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Building common ground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 8"/>
            <p:cNvSpPr/>
            <p:nvPr/>
          </p:nvSpPr>
          <p:spPr>
            <a:xfrm>
              <a:off x="9937790" y="5804535"/>
              <a:ext cx="3898821" cy="725805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buNone/>
              </a:pPr>
              <a:r>
                <a:rPr lang="en-US" sz="20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Identifying shared concerns across our region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3" name="Image 2" descr="preencoded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32653" y="2413516"/>
              <a:ext cx="4564975" cy="4564975"/>
            </a:xfrm>
            <a:prstGeom prst="rect">
              <a:avLst/>
            </a:prstGeom>
          </p:spPr>
        </p:pic>
        <p:sp>
          <p:nvSpPr>
            <p:cNvPr id="14" name="Text 9"/>
            <p:cNvSpPr/>
            <p:nvPr/>
          </p:nvSpPr>
          <p:spPr>
            <a:xfrm>
              <a:off x="8064103" y="5790962"/>
              <a:ext cx="339328" cy="42422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32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3</a:t>
              </a:r>
              <a:endParaRPr lang="en-U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 10"/>
            <p:cNvSpPr/>
            <p:nvPr/>
          </p:nvSpPr>
          <p:spPr>
            <a:xfrm>
              <a:off x="1857256" y="5314117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buNone/>
              </a:pPr>
              <a:r>
                <a:rPr lang="en-US" sz="28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Setting the stage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 11"/>
            <p:cNvSpPr/>
            <p:nvPr/>
          </p:nvSpPr>
          <p:spPr>
            <a:xfrm>
              <a:off x="793790" y="5804535"/>
              <a:ext cx="3898702" cy="725805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r">
                <a:buNone/>
              </a:pPr>
              <a:r>
                <a:rPr lang="en-US" sz="20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Your input shapes our collaborative approach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7" name="Image 3" descr="preencoded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32653" y="2413516"/>
              <a:ext cx="4564975" cy="4564975"/>
            </a:xfrm>
            <a:prstGeom prst="rect">
              <a:avLst/>
            </a:prstGeom>
          </p:spPr>
        </p:pic>
        <p:sp>
          <p:nvSpPr>
            <p:cNvPr id="18" name="Text 12"/>
            <p:cNvSpPr/>
            <p:nvPr/>
          </p:nvSpPr>
          <p:spPr>
            <a:xfrm>
              <a:off x="5838230" y="5402461"/>
              <a:ext cx="339328" cy="42422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32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4</a:t>
              </a:r>
              <a:endParaRPr lang="en-U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759023"/>
            <a:ext cx="7556421" cy="13468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300"/>
              </a:lnSpc>
              <a:buNone/>
            </a:pPr>
            <a:r>
              <a:rPr lang="en-US" sz="42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Data: The Foundation for BSB Waste Solutions</a:t>
            </a:r>
            <a:endParaRPr lang="en-US" sz="4200" dirty="0"/>
          </a:p>
        </p:txBody>
      </p:sp>
      <p:sp>
        <p:nvSpPr>
          <p:cNvPr id="4" name="Shape 1"/>
          <p:cNvSpPr/>
          <p:nvPr/>
        </p:nvSpPr>
        <p:spPr>
          <a:xfrm>
            <a:off x="820817" y="2455902"/>
            <a:ext cx="484584" cy="560070"/>
          </a:xfrm>
          <a:prstGeom prst="roundRect">
            <a:avLst>
              <a:gd name="adj" fmla="val 11322"/>
            </a:avLst>
          </a:prstGeom>
          <a:solidFill>
            <a:srgbClr val="E6E6E7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2466618"/>
            <a:ext cx="538639" cy="538639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547813" y="2556867"/>
            <a:ext cx="1585198" cy="10097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Understanding Current Situation</a:t>
            </a:r>
            <a:endParaRPr lang="en-US" sz="2100" dirty="0"/>
          </a:p>
        </p:txBody>
      </p:sp>
      <p:sp>
        <p:nvSpPr>
          <p:cNvPr id="7" name="Text 3"/>
          <p:cNvSpPr/>
          <p:nvPr/>
        </p:nvSpPr>
        <p:spPr>
          <a:xfrm>
            <a:off x="1547813" y="3695819"/>
            <a:ext cx="1585198" cy="1034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Comprehensive view across the Black Sea Basin</a:t>
            </a:r>
            <a:endParaRPr lang="en-US" sz="165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2330" y="2466618"/>
            <a:ext cx="538639" cy="538639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4156353" y="2556867"/>
            <a:ext cx="1585198" cy="10097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Identifying Common Challenges</a:t>
            </a:r>
            <a:endParaRPr lang="en-US" sz="2100" dirty="0"/>
          </a:p>
        </p:txBody>
      </p:sp>
      <p:sp>
        <p:nvSpPr>
          <p:cNvPr id="10" name="Text 5"/>
          <p:cNvSpPr/>
          <p:nvPr/>
        </p:nvSpPr>
        <p:spPr>
          <a:xfrm>
            <a:off x="4156353" y="3695819"/>
            <a:ext cx="1585198" cy="13792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Recognizing shared issues requiring cooperation</a:t>
            </a:r>
            <a:endParaRPr lang="en-US" sz="165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0870" y="2466618"/>
            <a:ext cx="538639" cy="538639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6764893" y="2556867"/>
            <a:ext cx="1585198" cy="10097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Developing Targeted Strategies</a:t>
            </a:r>
            <a:endParaRPr lang="en-US" sz="2100" dirty="0"/>
          </a:p>
        </p:txBody>
      </p:sp>
      <p:sp>
        <p:nvSpPr>
          <p:cNvPr id="13" name="Text 7"/>
          <p:cNvSpPr/>
          <p:nvPr/>
        </p:nvSpPr>
        <p:spPr>
          <a:xfrm>
            <a:off x="6764893" y="3695819"/>
            <a:ext cx="1585198" cy="13792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Creating effective interventions for BSB00027</a:t>
            </a:r>
            <a:endParaRPr lang="en-US" sz="1650" dirty="0"/>
          </a:p>
        </p:txBody>
      </p:sp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790" y="5543550"/>
            <a:ext cx="538639" cy="538639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1547813" y="5633799"/>
            <a:ext cx="1585198" cy="673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Measuring Progress</a:t>
            </a:r>
            <a:endParaRPr lang="en-US" sz="2100" dirty="0"/>
          </a:p>
        </p:txBody>
      </p:sp>
      <p:sp>
        <p:nvSpPr>
          <p:cNvPr id="16" name="Text 9"/>
          <p:cNvSpPr/>
          <p:nvPr/>
        </p:nvSpPr>
        <p:spPr>
          <a:xfrm>
            <a:off x="1547813" y="6436162"/>
            <a:ext cx="1585198" cy="1034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Tracking impact of 3R initiatives and campaigns</a:t>
            </a:r>
            <a:endParaRPr lang="en-US" sz="165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0218" y="621149"/>
            <a:ext cx="7430572" cy="4938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850"/>
              </a:lnSpc>
              <a:buNone/>
            </a:pPr>
            <a:r>
              <a:rPr lang="en-US" sz="31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Digging for Data: Key Sources in the BSB</a:t>
            </a:r>
            <a:endParaRPr lang="en-US" sz="31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838" y="1535073"/>
            <a:ext cx="3163967" cy="1896547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8130" y="1535073"/>
            <a:ext cx="3163967" cy="1896547"/>
          </a:xfrm>
          <a:prstGeom prst="rect">
            <a:avLst/>
          </a:prstGeom>
        </p:spPr>
      </p:pic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8422" y="1535073"/>
            <a:ext cx="3163967" cy="1896547"/>
          </a:xfrm>
          <a:prstGeom prst="rect">
            <a:avLst/>
          </a:prstGeom>
        </p:spPr>
      </p:pic>
      <p:pic>
        <p:nvPicPr>
          <p:cNvPr id="6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8714" y="1535073"/>
            <a:ext cx="3163967" cy="1896547"/>
          </a:xfrm>
          <a:prstGeom prst="rect">
            <a:avLst/>
          </a:prstGeom>
        </p:spPr>
      </p:pic>
      <p:pic>
        <p:nvPicPr>
          <p:cNvPr id="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7838" y="3557945"/>
            <a:ext cx="6454259" cy="1896547"/>
          </a:xfrm>
          <a:prstGeom prst="rect">
            <a:avLst/>
          </a:prstGeom>
        </p:spPr>
      </p:pic>
      <p:pic>
        <p:nvPicPr>
          <p:cNvPr id="8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78422" y="3557945"/>
            <a:ext cx="6454259" cy="1896547"/>
          </a:xfrm>
          <a:prstGeom prst="rect">
            <a:avLst/>
          </a:prstGeom>
        </p:spPr>
      </p:pic>
      <p:sp>
        <p:nvSpPr>
          <p:cNvPr id="9" name="Text 1"/>
          <p:cNvSpPr/>
          <p:nvPr/>
        </p:nvSpPr>
        <p:spPr>
          <a:xfrm>
            <a:off x="790218" y="5736312"/>
            <a:ext cx="13049964" cy="5055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200" b="1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National Statistical Offices:</a:t>
            </a:r>
            <a:r>
              <a:rPr lang="en-US" sz="12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 TürkStat (Turkey) provides quarterly MSW collection data by municipality; GeoStat (Georgia) offers annual waste generation reports with regional breakdowns; INS (Romania) and NSI (Bulgaria) publish EU-aligned waste statistics including treatment methods and recycling rates.</a:t>
            </a:r>
            <a:endParaRPr lang="en-US" sz="1200" dirty="0"/>
          </a:p>
        </p:txBody>
      </p:sp>
      <p:sp>
        <p:nvSpPr>
          <p:cNvPr id="10" name="Text 2"/>
          <p:cNvSpPr/>
          <p:nvPr/>
        </p:nvSpPr>
        <p:spPr>
          <a:xfrm>
            <a:off x="790218" y="6419612"/>
            <a:ext cx="13049964" cy="5055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200" b="1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Specialized Sources:</a:t>
            </a:r>
            <a:r>
              <a:rPr lang="en-US" sz="12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 Eurostat maintains comprehensive datasets for EU member states with standardized waste classification; The Black Sea Commission collects marine litter data through its Marine Litter Monitoring Program; Environmental ministries in each country provide policy documents and waste management plans.</a:t>
            </a:r>
            <a:endParaRPr lang="en-US" sz="1200" dirty="0"/>
          </a:p>
        </p:txBody>
      </p:sp>
      <p:sp>
        <p:nvSpPr>
          <p:cNvPr id="11" name="Text 3"/>
          <p:cNvSpPr/>
          <p:nvPr/>
        </p:nvSpPr>
        <p:spPr>
          <a:xfrm>
            <a:off x="790218" y="7102912"/>
            <a:ext cx="13049964" cy="5055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200" b="1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Supplementary Sources:</a:t>
            </a:r>
            <a:r>
              <a:rPr lang="en-US" sz="12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 Municipal waste collection records offer granular local data; Academic research fills gaps in official statistics; BSB00027 project reports provide transnational comparative analyses; Industry associations track sector-specific waste streams including construction and agricultural waste.</a:t>
            </a:r>
            <a:endParaRPr lang="en-US" sz="12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96660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The Data Puzzle: Challenges in the Black Sea Basin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1234202" y="3215878"/>
            <a:ext cx="345828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Availability &amp; Accessibility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3706297"/>
            <a:ext cx="389870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Data exists but isn't easily accessible to all stakeholders</a:t>
            </a:r>
            <a:endParaRPr lang="en-US" sz="17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6731" y="3530918"/>
            <a:ext cx="339328" cy="42422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37790" y="3215878"/>
            <a:ext cx="380714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Consistency &amp; Comparability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9937790" y="3706297"/>
            <a:ext cx="3898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Different definitions and methodologies across countries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2604" y="3919418"/>
            <a:ext cx="339328" cy="42422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937790" y="566844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Data Gaps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9937790" y="6158865"/>
            <a:ext cx="3898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Missing information for certain waste streams or periods</a:t>
            </a:r>
            <a:endParaRPr lang="en-US" sz="17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64103" y="6145292"/>
            <a:ext cx="339328" cy="42422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857256" y="566844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Quality &amp; Reliability</a:t>
            </a:r>
            <a:endParaRPr lang="en-US" sz="2200" dirty="0"/>
          </a:p>
        </p:txBody>
      </p:sp>
      <p:sp>
        <p:nvSpPr>
          <p:cNvPr id="16" name="Text 8"/>
          <p:cNvSpPr/>
          <p:nvPr/>
        </p:nvSpPr>
        <p:spPr>
          <a:xfrm>
            <a:off x="793790" y="6158865"/>
            <a:ext cx="389870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Issues with accuracy, verification, and completeness</a:t>
            </a:r>
            <a:endParaRPr lang="en-US" sz="175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767846"/>
            <a:ext cx="4564975" cy="4564975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38230" y="5756791"/>
            <a:ext cx="339328" cy="42422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2361" y="1167646"/>
            <a:ext cx="13045678" cy="14149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Making Data Work: From Local Action to Regional Understanding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7396" y="3035379"/>
            <a:ext cx="2152531" cy="1304449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4415" y="3650337"/>
            <a:ext cx="318373" cy="397907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356265" y="3261717"/>
            <a:ext cx="2829997" cy="3537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Regional (BSB) Level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5356265" y="3751183"/>
            <a:ext cx="6039207" cy="3623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Understanding shared problems and monitoring joint actions</a:t>
            </a:r>
            <a:endParaRPr lang="en-US" sz="1750" dirty="0"/>
          </a:p>
        </p:txBody>
      </p:sp>
      <p:sp>
        <p:nvSpPr>
          <p:cNvPr id="7" name="Shape 3"/>
          <p:cNvSpPr/>
          <p:nvPr/>
        </p:nvSpPr>
        <p:spPr>
          <a:xfrm>
            <a:off x="5186482" y="4352806"/>
            <a:ext cx="8595003" cy="15240"/>
          </a:xfrm>
          <a:prstGeom prst="roundRect">
            <a:avLst>
              <a:gd name="adj" fmla="val 623958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1190" y="4396383"/>
            <a:ext cx="4305062" cy="1304449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94415" y="4849654"/>
            <a:ext cx="318373" cy="397907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6432590" y="4622721"/>
            <a:ext cx="2829997" cy="3537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National Level</a:t>
            </a:r>
            <a:endParaRPr lang="en-US" sz="2200" dirty="0"/>
          </a:p>
        </p:txBody>
      </p:sp>
      <p:sp>
        <p:nvSpPr>
          <p:cNvPr id="11" name="Text 5"/>
          <p:cNvSpPr/>
          <p:nvPr/>
        </p:nvSpPr>
        <p:spPr>
          <a:xfrm>
            <a:off x="6432590" y="5112187"/>
            <a:ext cx="5975747" cy="3623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Formulating strategies and tracking progress toward targets</a:t>
            </a:r>
            <a:endParaRPr lang="en-US" sz="1750" dirty="0"/>
          </a:p>
        </p:txBody>
      </p:sp>
      <p:sp>
        <p:nvSpPr>
          <p:cNvPr id="12" name="Shape 6"/>
          <p:cNvSpPr/>
          <p:nvPr/>
        </p:nvSpPr>
        <p:spPr>
          <a:xfrm>
            <a:off x="6262807" y="5713809"/>
            <a:ext cx="7518678" cy="15240"/>
          </a:xfrm>
          <a:prstGeom prst="roundRect">
            <a:avLst>
              <a:gd name="adj" fmla="val 623958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4865" y="5757386"/>
            <a:ext cx="6457593" cy="1304449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94415" y="6210657"/>
            <a:ext cx="318373" cy="397907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7508796" y="5983724"/>
            <a:ext cx="2829997" cy="3537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Local Level</a:t>
            </a:r>
            <a:endParaRPr lang="en-US" sz="2200" dirty="0"/>
          </a:p>
        </p:txBody>
      </p:sp>
      <p:sp>
        <p:nvSpPr>
          <p:cNvPr id="16" name="Text 8"/>
          <p:cNvSpPr/>
          <p:nvPr/>
        </p:nvSpPr>
        <p:spPr>
          <a:xfrm>
            <a:off x="7508796" y="6473190"/>
            <a:ext cx="6101120" cy="3623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Optimizing collection and implementing community programs</a:t>
            </a:r>
            <a:endParaRPr lang="en-US" sz="175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708541"/>
            <a:ext cx="7556421" cy="1275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Reading Between the Lines: Interpreting Waste Data</a:t>
            </a:r>
            <a:endParaRPr lang="en-US" sz="4000" dirty="0"/>
          </a:p>
        </p:txBody>
      </p:sp>
      <p:sp>
        <p:nvSpPr>
          <p:cNvPr id="4" name="Shape 1"/>
          <p:cNvSpPr/>
          <p:nvPr/>
        </p:nvSpPr>
        <p:spPr>
          <a:xfrm>
            <a:off x="793790" y="2290524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287" y="2328743"/>
            <a:ext cx="306110" cy="382667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457087" y="2360652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Source</a:t>
            </a:r>
            <a:endParaRPr lang="en-US" sz="2000" dirty="0"/>
          </a:p>
        </p:txBody>
      </p:sp>
      <p:sp>
        <p:nvSpPr>
          <p:cNvPr id="7" name="Text 3"/>
          <p:cNvSpPr/>
          <p:nvPr/>
        </p:nvSpPr>
        <p:spPr>
          <a:xfrm>
            <a:off x="1457087" y="2801898"/>
            <a:ext cx="6893123" cy="653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Who collected it? What methodology did they use? Is it from an official source?</a:t>
            </a:r>
            <a:endParaRPr lang="en-US" sz="1600" dirty="0"/>
          </a:p>
        </p:txBody>
      </p:sp>
      <p:sp>
        <p:nvSpPr>
          <p:cNvPr id="8" name="Shape 4"/>
          <p:cNvSpPr/>
          <p:nvPr/>
        </p:nvSpPr>
        <p:spPr>
          <a:xfrm>
            <a:off x="793790" y="3863578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0287" y="3901797"/>
            <a:ext cx="306110" cy="382667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457087" y="3933706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Scope</a:t>
            </a:r>
            <a:endParaRPr lang="en-US" sz="2000" dirty="0"/>
          </a:p>
        </p:txBody>
      </p:sp>
      <p:sp>
        <p:nvSpPr>
          <p:cNvPr id="11" name="Text 6"/>
          <p:cNvSpPr/>
          <p:nvPr/>
        </p:nvSpPr>
        <p:spPr>
          <a:xfrm>
            <a:off x="1457087" y="4374952"/>
            <a:ext cx="6893123" cy="653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What waste types are included or excluded? What geographical area and time period?</a:t>
            </a:r>
            <a:endParaRPr lang="en-US" sz="1600" dirty="0"/>
          </a:p>
        </p:txBody>
      </p:sp>
      <p:sp>
        <p:nvSpPr>
          <p:cNvPr id="12" name="Shape 7"/>
          <p:cNvSpPr/>
          <p:nvPr/>
        </p:nvSpPr>
        <p:spPr>
          <a:xfrm>
            <a:off x="793790" y="5436632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0287" y="5474851"/>
            <a:ext cx="306110" cy="382667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457087" y="5506760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Definitions</a:t>
            </a:r>
            <a:endParaRPr lang="en-US" sz="2000" dirty="0"/>
          </a:p>
        </p:txBody>
      </p:sp>
      <p:sp>
        <p:nvSpPr>
          <p:cNvPr id="15" name="Text 9"/>
          <p:cNvSpPr/>
          <p:nvPr/>
        </p:nvSpPr>
        <p:spPr>
          <a:xfrm>
            <a:off x="1457087" y="5948005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How are terms like "municipal waste" and "recycling" defined in this context?</a:t>
            </a:r>
            <a:endParaRPr lang="en-US" sz="1600" dirty="0"/>
          </a:p>
        </p:txBody>
      </p:sp>
      <p:sp>
        <p:nvSpPr>
          <p:cNvPr id="16" name="Shape 10"/>
          <p:cNvSpPr/>
          <p:nvPr/>
        </p:nvSpPr>
        <p:spPr>
          <a:xfrm>
            <a:off x="793790" y="6682978"/>
            <a:ext cx="459224" cy="459224"/>
          </a:xfrm>
          <a:prstGeom prst="roundRect">
            <a:avLst>
              <a:gd name="adj" fmla="val 18671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0287" y="6721197"/>
            <a:ext cx="306110" cy="382667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457087" y="6753106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Comparability</a:t>
            </a:r>
            <a:endParaRPr lang="en-US" sz="2000" dirty="0"/>
          </a:p>
        </p:txBody>
      </p:sp>
      <p:sp>
        <p:nvSpPr>
          <p:cNvPr id="19" name="Text 12"/>
          <p:cNvSpPr/>
          <p:nvPr/>
        </p:nvSpPr>
        <p:spPr>
          <a:xfrm>
            <a:off x="1457087" y="7194352"/>
            <a:ext cx="6893123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Are methodologies similar enough to compare data from different sources?</a:t>
            </a:r>
            <a:endParaRPr lang="en-US" sz="16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815459"/>
            <a:ext cx="7556421" cy="1275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Your Data World: Challenges &amp; Opportunities</a:t>
            </a:r>
            <a:endParaRPr lang="en-US" sz="4000" dirty="0"/>
          </a:p>
        </p:txBody>
      </p:sp>
      <p:sp>
        <p:nvSpPr>
          <p:cNvPr id="4" name="Shape 1"/>
          <p:cNvSpPr/>
          <p:nvPr/>
        </p:nvSpPr>
        <p:spPr>
          <a:xfrm>
            <a:off x="793790" y="2397442"/>
            <a:ext cx="3676174" cy="3621167"/>
          </a:xfrm>
          <a:prstGeom prst="roundRect">
            <a:avLst>
              <a:gd name="adj" fmla="val 2368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005483" y="2609136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Discussion Questions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1005483" y="3050381"/>
            <a:ext cx="3252788" cy="653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What is your biggest challenge accessing reliable waste data?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005483" y="3775234"/>
            <a:ext cx="3252788" cy="9801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What data would be most beneficial for transnational cooperation?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005483" y="4826794"/>
            <a:ext cx="3252788" cy="9801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50"/>
              </a:lnSpc>
              <a:buSzPct val="100000"/>
              <a:buChar char="•"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How can BSB00027 help improve the regional data landscape?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4674037" y="2397442"/>
            <a:ext cx="3676174" cy="3621167"/>
          </a:xfrm>
          <a:prstGeom prst="roundRect">
            <a:avLst>
              <a:gd name="adj" fmla="val 2368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4885730" y="2609136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Interactive Format</a:t>
            </a:r>
            <a:endParaRPr lang="en-US" sz="2000" dirty="0"/>
          </a:p>
        </p:txBody>
      </p:sp>
      <p:sp>
        <p:nvSpPr>
          <p:cNvPr id="11" name="Text 8"/>
          <p:cNvSpPr/>
          <p:nvPr/>
        </p:nvSpPr>
        <p:spPr>
          <a:xfrm>
            <a:off x="4885730" y="3050381"/>
            <a:ext cx="3252788" cy="653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Open discussion with input from different countries and sectors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793790" y="6222683"/>
            <a:ext cx="7556421" cy="1191339"/>
          </a:xfrm>
          <a:prstGeom prst="roundRect">
            <a:avLst>
              <a:gd name="adj" fmla="val 7197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0"/>
          <p:cNvSpPr/>
          <p:nvPr/>
        </p:nvSpPr>
        <p:spPr>
          <a:xfrm>
            <a:off x="1005483" y="6434376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Capturing Ideas</a:t>
            </a:r>
            <a:endParaRPr lang="en-US" sz="2000" dirty="0"/>
          </a:p>
        </p:txBody>
      </p:sp>
      <p:sp>
        <p:nvSpPr>
          <p:cNvPr id="14" name="Text 11"/>
          <p:cNvSpPr/>
          <p:nvPr/>
        </p:nvSpPr>
        <p:spPr>
          <a:xfrm>
            <a:off x="1005483" y="6875621"/>
            <a:ext cx="7133034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60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Key suggestions will be noted to inform project activities</a:t>
            </a:r>
            <a:endParaRPr lang="en-US" sz="16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047512"/>
            <a:ext cx="656784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Wrap-Up and Next Steps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535341" y="2096453"/>
            <a:ext cx="30480" cy="5085636"/>
          </a:xfrm>
          <a:prstGeom prst="roundRect">
            <a:avLst>
              <a:gd name="adj" fmla="val 312558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760012" y="2336363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6280190" y="2096453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5260" y="2138958"/>
            <a:ext cx="340162" cy="425291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7669411" y="217431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Module Recap</a:t>
            </a:r>
            <a:endParaRPr lang="en-US" sz="2200" dirty="0"/>
          </a:p>
        </p:txBody>
      </p:sp>
      <p:sp>
        <p:nvSpPr>
          <p:cNvPr id="9" name="Text 5"/>
          <p:cNvSpPr/>
          <p:nvPr/>
        </p:nvSpPr>
        <p:spPr>
          <a:xfrm>
            <a:off x="7669411" y="2664738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Review key takeaways from today's session</a:t>
            </a:r>
            <a:endParaRPr lang="en-US" sz="1750" dirty="0"/>
          </a:p>
        </p:txBody>
      </p:sp>
      <p:sp>
        <p:nvSpPr>
          <p:cNvPr id="10" name="Shape 6"/>
          <p:cNvSpPr/>
          <p:nvPr/>
        </p:nvSpPr>
        <p:spPr>
          <a:xfrm>
            <a:off x="6760012" y="3721179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7"/>
          <p:cNvSpPr/>
          <p:nvPr/>
        </p:nvSpPr>
        <p:spPr>
          <a:xfrm>
            <a:off x="6280190" y="3481268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5260" y="3523774"/>
            <a:ext cx="340162" cy="425291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7669411" y="3559135"/>
            <a:ext cx="357473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Transnational Cooperation</a:t>
            </a:r>
            <a:endParaRPr lang="en-US" sz="2200" dirty="0"/>
          </a:p>
        </p:txBody>
      </p:sp>
      <p:sp>
        <p:nvSpPr>
          <p:cNvPr id="14" name="Text 9"/>
          <p:cNvSpPr/>
          <p:nvPr/>
        </p:nvSpPr>
        <p:spPr>
          <a:xfrm>
            <a:off x="7669411" y="4049554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Emphasize importance of collaborative approach</a:t>
            </a:r>
            <a:endParaRPr lang="en-US" sz="1750" dirty="0"/>
          </a:p>
        </p:txBody>
      </p:sp>
      <p:sp>
        <p:nvSpPr>
          <p:cNvPr id="15" name="Shape 10"/>
          <p:cNvSpPr/>
          <p:nvPr/>
        </p:nvSpPr>
        <p:spPr>
          <a:xfrm>
            <a:off x="6760012" y="5105995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1"/>
          <p:cNvSpPr/>
          <p:nvPr/>
        </p:nvSpPr>
        <p:spPr>
          <a:xfrm>
            <a:off x="6280190" y="4866084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5260" y="4908590"/>
            <a:ext cx="340162" cy="425291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7669411" y="494395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Q&amp;A Session</a:t>
            </a:r>
            <a:endParaRPr lang="en-US" sz="2200" dirty="0"/>
          </a:p>
        </p:txBody>
      </p:sp>
      <p:sp>
        <p:nvSpPr>
          <p:cNvPr id="19" name="Text 13"/>
          <p:cNvSpPr/>
          <p:nvPr/>
        </p:nvSpPr>
        <p:spPr>
          <a:xfrm>
            <a:off x="7669411" y="5434370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Address remaining questions from participants</a:t>
            </a:r>
            <a:endParaRPr lang="en-US" sz="1750" dirty="0"/>
          </a:p>
        </p:txBody>
      </p:sp>
      <p:sp>
        <p:nvSpPr>
          <p:cNvPr id="20" name="Shape 14"/>
          <p:cNvSpPr/>
          <p:nvPr/>
        </p:nvSpPr>
        <p:spPr>
          <a:xfrm>
            <a:off x="6760012" y="6490811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DB8DF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Shape 15"/>
          <p:cNvSpPr/>
          <p:nvPr/>
        </p:nvSpPr>
        <p:spPr>
          <a:xfrm>
            <a:off x="6280190" y="6250900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5260" y="6293406"/>
            <a:ext cx="340162" cy="425291"/>
          </a:xfrm>
          <a:prstGeom prst="rect">
            <a:avLst/>
          </a:prstGeom>
        </p:spPr>
      </p:pic>
      <p:sp>
        <p:nvSpPr>
          <p:cNvPr id="23" name="Text 16"/>
          <p:cNvSpPr/>
          <p:nvPr/>
        </p:nvSpPr>
        <p:spPr>
          <a:xfrm>
            <a:off x="7669411" y="632876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Looking Ahead</a:t>
            </a:r>
            <a:endParaRPr lang="en-US" sz="2200" dirty="0"/>
          </a:p>
        </p:txBody>
      </p:sp>
      <p:sp>
        <p:nvSpPr>
          <p:cNvPr id="24" name="Text 17"/>
          <p:cNvSpPr/>
          <p:nvPr/>
        </p:nvSpPr>
        <p:spPr>
          <a:xfrm>
            <a:off x="7669411" y="6819186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Preview upcoming modules and resources</a:t>
            </a:r>
            <a:endParaRPr lang="en-US" sz="175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301710"/>
            <a:ext cx="980027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Module 1 Recap: What We've Learned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464118"/>
            <a:ext cx="3048000" cy="1883807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463141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Diverse Waste Types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5121831"/>
            <a:ext cx="304800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MSW, industrial, agricultural, C&amp;D, hazardous, and marine litter are key types in the BSB</a:t>
            </a:r>
            <a:endParaRPr lang="en-US" sz="17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5278" y="2464118"/>
            <a:ext cx="3048119" cy="1883807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4125278" y="4631412"/>
            <a:ext cx="286916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High Organic Content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4125278" y="5121831"/>
            <a:ext cx="304811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Organics often dominate MSW across the region, offering recovery potential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6884" y="2464118"/>
            <a:ext cx="3048119" cy="1883807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7456884" y="4631412"/>
            <a:ext cx="3048119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Characterization Value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7456884" y="5476161"/>
            <a:ext cx="3048119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Understanding waste composition is vital for planning effective 3R initiatives</a:t>
            </a:r>
            <a:endParaRPr lang="en-US" sz="175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88491" y="2464118"/>
            <a:ext cx="3048119" cy="1883807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0788491" y="4631412"/>
            <a:ext cx="3048119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Forecasting Importance</a:t>
            </a:r>
            <a:endParaRPr lang="en-US" sz="2200" dirty="0"/>
          </a:p>
        </p:txBody>
      </p:sp>
      <p:sp>
        <p:nvSpPr>
          <p:cNvPr id="14" name="Text 8"/>
          <p:cNvSpPr/>
          <p:nvPr/>
        </p:nvSpPr>
        <p:spPr>
          <a:xfrm>
            <a:off x="10788491" y="5476161"/>
            <a:ext cx="304811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Reliable predictions help with long-term planning but require quality data</a:t>
            </a:r>
            <a:endParaRPr lang="en-US" sz="175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62739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Stronger Together: The Role of Transnational Cooperation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833926"/>
            <a:ext cx="4158615" cy="257020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5687616"/>
            <a:ext cx="298334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Shared Understanding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6178034"/>
            <a:ext cx="415861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Building common language and knowledge around waste management challenges</a:t>
            </a:r>
            <a:endParaRPr lang="en-US" sz="17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5893" y="2833926"/>
            <a:ext cx="4158615" cy="257020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235893" y="5687616"/>
            <a:ext cx="283773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Knowledge Exchange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5235893" y="6178034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Facilitating sharing of best practices and lessons learned between countries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7995" y="2833926"/>
            <a:ext cx="4158615" cy="2570202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677995" y="568761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Joint Solutions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9677995" y="6178034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Identifying opportunities for harmonized approaches and regional initiatives</a:t>
            </a:r>
            <a:endParaRPr lang="en-US" sz="175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791772"/>
            <a:ext cx="678561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231971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Questions &amp; What's Next?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80190" y="2840712"/>
            <a:ext cx="3664863" cy="1685092"/>
          </a:xfrm>
          <a:prstGeom prst="roundRect">
            <a:avLst>
              <a:gd name="adj" fmla="val 5654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6514624" y="307514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Open Q&amp;A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6514624" y="3565565"/>
            <a:ext cx="319599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Time for any remaining questions from Module 1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10171867" y="2840712"/>
            <a:ext cx="3664863" cy="1685092"/>
          </a:xfrm>
          <a:prstGeom prst="roundRect">
            <a:avLst>
              <a:gd name="adj" fmla="val 5654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10406301" y="307514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Next Module Preview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10406301" y="3565565"/>
            <a:ext cx="319599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Brief introduction to upcoming topics in the training series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6280190" y="4752618"/>
            <a:ext cx="7556421" cy="1685092"/>
          </a:xfrm>
          <a:prstGeom prst="roundRect">
            <a:avLst>
              <a:gd name="adj" fmla="val 5654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6514624" y="498705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2A2742"/>
                </a:solidFill>
                <a:latin typeface="Outfit Extra Bold" pitchFamily="34" charset="0"/>
                <a:ea typeface="Outfit Extra Bold" pitchFamily="34" charset="-122"/>
                <a:cs typeface="Outfit Extra Bold" pitchFamily="34" charset="-120"/>
              </a:rPr>
              <a:t>Resources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6514624" y="5477470"/>
            <a:ext cx="70875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A2742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Information on where to find presentation materials and additional resources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309" y="396479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5400" b="1" dirty="0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What Do We Mean by "Waste"?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6280190" y="2650808"/>
            <a:ext cx="3664863" cy="2773799"/>
          </a:xfrm>
          <a:prstGeom prst="roundRect">
            <a:avLst>
              <a:gd name="adj" fmla="val 3435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6514624" y="288524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2A2742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General Definition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6514624" y="3375660"/>
            <a:ext cx="3195995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000" dirty="0">
                <a:solidFill>
                  <a:srgbClr val="2A2742"/>
                </a:solidFill>
                <a:latin typeface="Times New Roman" panose="02020603050405020304" pitchFamily="18" charset="0"/>
                <a:ea typeface="Arimo" pitchFamily="34" charset="-122"/>
                <a:cs typeface="Times New Roman" panose="02020603050405020304" pitchFamily="18" charset="0"/>
              </a:rPr>
              <a:t>"Substances or objects which are disposed of or are intended to be disposed of or are required to be disposed of by the provisions of national law."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10171867" y="2650808"/>
            <a:ext cx="3664863" cy="2773799"/>
          </a:xfrm>
          <a:prstGeom prst="roundRect">
            <a:avLst>
              <a:gd name="adj" fmla="val 3435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10406301" y="288524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2A2742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Training Focus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10406301" y="3375660"/>
            <a:ext cx="3195995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000" dirty="0">
                <a:solidFill>
                  <a:srgbClr val="2A2742"/>
                </a:solidFill>
                <a:latin typeface="Times New Roman" panose="02020603050405020304" pitchFamily="18" charset="0"/>
                <a:ea typeface="Arimo" pitchFamily="34" charset="-122"/>
                <a:cs typeface="Times New Roman" panose="02020603050405020304" pitchFamily="18" charset="0"/>
              </a:rPr>
              <a:t>Primarily Solid Waste, with emphasis on Municipal Solid Waste (MSW), while acknowledging other important streams.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6280190" y="5651421"/>
            <a:ext cx="7556421" cy="1685092"/>
          </a:xfrm>
          <a:prstGeom prst="roundRect">
            <a:avLst>
              <a:gd name="adj" fmla="val 5654"/>
            </a:avLst>
          </a:prstGeom>
          <a:solidFill>
            <a:srgbClr val="E9E6FA"/>
          </a:solidFill>
          <a:ln w="7620">
            <a:solidFill>
              <a:srgbClr val="BDB8DF"/>
            </a:solidFill>
            <a:prstDash val="solid"/>
          </a:ln>
        </p:spPr>
        <p:txBody>
          <a:bodyPr/>
          <a:lstStyle/>
          <a:p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6514624" y="588585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2A2742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Waste as Resource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6514624" y="6376273"/>
            <a:ext cx="70875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000" dirty="0">
                <a:solidFill>
                  <a:srgbClr val="2A2742"/>
                </a:solidFill>
                <a:latin typeface="Times New Roman" panose="02020603050405020304" pitchFamily="18" charset="0"/>
                <a:ea typeface="Arimo" pitchFamily="34" charset="-122"/>
                <a:cs typeface="Times New Roman" panose="02020603050405020304" pitchFamily="18" charset="0"/>
              </a:rPr>
              <a:t>Not just a problem but a potential resource, linking to circular economy principles and 3R approach.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072896" y="405190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6000" b="1" dirty="0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Thank You!</a:t>
            </a:r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343020"/>
            <a:ext cx="7128034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5400" b="1" dirty="0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Broad Categories of Waste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14DFECF-3BD8-F90D-EE2F-0EF6CD81FA2F}"/>
              </a:ext>
            </a:extLst>
          </p:cNvPr>
          <p:cNvGrpSpPr/>
          <p:nvPr/>
        </p:nvGrpSpPr>
        <p:grpSpPr>
          <a:xfrm>
            <a:off x="793790" y="2413516"/>
            <a:ext cx="13042820" cy="4564975"/>
            <a:chOff x="793790" y="2413516"/>
            <a:chExt cx="13042820" cy="4564975"/>
          </a:xfrm>
        </p:grpSpPr>
        <p:sp>
          <p:nvSpPr>
            <p:cNvPr id="3" name="Text 1"/>
            <p:cNvSpPr/>
            <p:nvPr/>
          </p:nvSpPr>
          <p:spPr>
            <a:xfrm>
              <a:off x="1910834" y="2573774"/>
              <a:ext cx="289500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buNone/>
              </a:pPr>
              <a:r>
                <a:rPr lang="en-US" sz="28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Municipal Solid Waste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Text 2"/>
            <p:cNvSpPr/>
            <p:nvPr/>
          </p:nvSpPr>
          <p:spPr>
            <a:xfrm>
              <a:off x="793790" y="3064193"/>
              <a:ext cx="4012049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buNone/>
              </a:pPr>
              <a:r>
                <a:rPr lang="en-US" sz="20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Household and commercial waste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" name="Image 0" descr="preencoded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32653" y="2413516"/>
              <a:ext cx="4564975" cy="4564975"/>
            </a:xfrm>
            <a:prstGeom prst="rect">
              <a:avLst/>
            </a:prstGeom>
          </p:spPr>
        </p:pic>
        <p:pic>
          <p:nvPicPr>
            <p:cNvPr id="6" name="Image 1" descr="preencoded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46508" y="3100149"/>
              <a:ext cx="339328" cy="424220"/>
            </a:xfrm>
            <a:prstGeom prst="rect">
              <a:avLst/>
            </a:prstGeom>
          </p:spPr>
        </p:pic>
        <p:sp>
          <p:nvSpPr>
            <p:cNvPr id="7" name="Text 3"/>
            <p:cNvSpPr/>
            <p:nvPr/>
          </p:nvSpPr>
          <p:spPr>
            <a:xfrm>
              <a:off x="9824442" y="2573774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8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Industrial Waste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 4"/>
            <p:cNvSpPr/>
            <p:nvPr/>
          </p:nvSpPr>
          <p:spPr>
            <a:xfrm>
              <a:off x="9824442" y="3064193"/>
              <a:ext cx="4012168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0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Manufacturing byproducts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9" name="Image 2" descr="preencoded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32653" y="2413516"/>
              <a:ext cx="4564975" cy="4564975"/>
            </a:xfrm>
            <a:prstGeom prst="rect">
              <a:avLst/>
            </a:prstGeom>
          </p:spPr>
        </p:pic>
        <p:pic>
          <p:nvPicPr>
            <p:cNvPr id="10" name="Image 3" descr="preencoded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944326" y="3100149"/>
              <a:ext cx="339328" cy="424220"/>
            </a:xfrm>
            <a:prstGeom prst="rect">
              <a:avLst/>
            </a:prstGeom>
          </p:spPr>
        </p:pic>
        <p:sp>
          <p:nvSpPr>
            <p:cNvPr id="11" name="Text 5"/>
            <p:cNvSpPr/>
            <p:nvPr/>
          </p:nvSpPr>
          <p:spPr>
            <a:xfrm>
              <a:off x="10051256" y="4087773"/>
              <a:ext cx="3476149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8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Construction &amp; Demolition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 6"/>
            <p:cNvSpPr/>
            <p:nvPr/>
          </p:nvSpPr>
          <p:spPr>
            <a:xfrm>
              <a:off x="10051256" y="4578191"/>
              <a:ext cx="3785354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0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Building materials and debris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3" name="Image 4" descr="preencoded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032653" y="2413516"/>
              <a:ext cx="4564975" cy="4564975"/>
            </a:xfrm>
            <a:prstGeom prst="rect">
              <a:avLst/>
            </a:prstGeom>
          </p:spPr>
        </p:pic>
        <p:pic>
          <p:nvPicPr>
            <p:cNvPr id="14" name="Image 5" descr="preencoded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743117" y="4483775"/>
              <a:ext cx="339328" cy="424220"/>
            </a:xfrm>
            <a:prstGeom prst="rect">
              <a:avLst/>
            </a:prstGeom>
          </p:spPr>
        </p:pic>
        <p:sp>
          <p:nvSpPr>
            <p:cNvPr id="15" name="Text 7"/>
            <p:cNvSpPr/>
            <p:nvPr/>
          </p:nvSpPr>
          <p:spPr>
            <a:xfrm>
              <a:off x="9824442" y="5783342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8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Agricultural Waste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 8"/>
            <p:cNvSpPr/>
            <p:nvPr/>
          </p:nvSpPr>
          <p:spPr>
            <a:xfrm>
              <a:off x="9824442" y="6273760"/>
              <a:ext cx="4012168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0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Farming and livestock byproducts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7" name="Image 6" descr="preencoded.pn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032653" y="2413516"/>
              <a:ext cx="4564975" cy="4564975"/>
            </a:xfrm>
            <a:prstGeom prst="rect">
              <a:avLst/>
            </a:prstGeom>
          </p:spPr>
        </p:pic>
        <p:pic>
          <p:nvPicPr>
            <p:cNvPr id="18" name="Image 7" descr="preencoded.png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944326" y="5867400"/>
              <a:ext cx="339328" cy="424220"/>
            </a:xfrm>
            <a:prstGeom prst="rect">
              <a:avLst/>
            </a:prstGeom>
          </p:spPr>
        </p:pic>
        <p:sp>
          <p:nvSpPr>
            <p:cNvPr id="19" name="Text 9"/>
            <p:cNvSpPr/>
            <p:nvPr/>
          </p:nvSpPr>
          <p:spPr>
            <a:xfrm>
              <a:off x="1970603" y="5601891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buNone/>
              </a:pPr>
              <a:r>
                <a:rPr lang="en-US" sz="28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Hazardous Waste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 10"/>
            <p:cNvSpPr/>
            <p:nvPr/>
          </p:nvSpPr>
          <p:spPr>
            <a:xfrm>
              <a:off x="793790" y="6092309"/>
              <a:ext cx="4012049" cy="725805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r">
                <a:buNone/>
              </a:pPr>
              <a:r>
                <a:rPr lang="en-US" sz="20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Dangerous materials requiring special handling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1" name="Image 8" descr="preencoded.png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032653" y="2413516"/>
              <a:ext cx="4564975" cy="4564975"/>
            </a:xfrm>
            <a:prstGeom prst="rect">
              <a:avLst/>
            </a:prstGeom>
          </p:spPr>
        </p:pic>
        <p:pic>
          <p:nvPicPr>
            <p:cNvPr id="22" name="Image 9" descr="preencoded.png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346508" y="5867400"/>
              <a:ext cx="339328" cy="424220"/>
            </a:xfrm>
            <a:prstGeom prst="rect">
              <a:avLst/>
            </a:prstGeom>
          </p:spPr>
        </p:pic>
        <p:sp>
          <p:nvSpPr>
            <p:cNvPr id="23" name="Text 11"/>
            <p:cNvSpPr/>
            <p:nvPr/>
          </p:nvSpPr>
          <p:spPr>
            <a:xfrm>
              <a:off x="1743789" y="4087773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buNone/>
              </a:pPr>
              <a:r>
                <a:rPr lang="en-US" sz="28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Electronic Waste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 12"/>
            <p:cNvSpPr/>
            <p:nvPr/>
          </p:nvSpPr>
          <p:spPr>
            <a:xfrm>
              <a:off x="793790" y="4578191"/>
              <a:ext cx="3785235" cy="36290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r">
                <a:buNone/>
              </a:pPr>
              <a:r>
                <a:rPr lang="en-US" sz="20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Discarded electronic devices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5" name="Image 10" descr="preencoded.png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032653" y="2413516"/>
              <a:ext cx="4564975" cy="4564975"/>
            </a:xfrm>
            <a:prstGeom prst="rect">
              <a:avLst/>
            </a:prstGeom>
          </p:spPr>
        </p:pic>
        <p:pic>
          <p:nvPicPr>
            <p:cNvPr id="26" name="Image 11" descr="preencoded.png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547717" y="4483775"/>
              <a:ext cx="339328" cy="42422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25924" y="425392"/>
            <a:ext cx="7692152" cy="12315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4000" b="1" dirty="0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Focus on: Municipal Solid Waste (MSW)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322DCD5-BD1B-488C-B972-94A1236B6991}"/>
              </a:ext>
            </a:extLst>
          </p:cNvPr>
          <p:cNvGrpSpPr/>
          <p:nvPr/>
        </p:nvGrpSpPr>
        <p:grpSpPr>
          <a:xfrm>
            <a:off x="725924" y="2757607"/>
            <a:ext cx="2399824" cy="2085023"/>
            <a:chOff x="725924" y="2757607"/>
            <a:chExt cx="2399824" cy="2085023"/>
          </a:xfrm>
        </p:grpSpPr>
        <p:pic>
          <p:nvPicPr>
            <p:cNvPr id="4" name="Image 1" descr="preencoded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5924" y="2757607"/>
              <a:ext cx="492562" cy="492562"/>
            </a:xfrm>
            <a:prstGeom prst="rect">
              <a:avLst/>
            </a:prstGeom>
          </p:spPr>
        </p:pic>
        <p:sp>
          <p:nvSpPr>
            <p:cNvPr id="5" name="Text 1"/>
            <p:cNvSpPr/>
            <p:nvPr/>
          </p:nvSpPr>
          <p:spPr>
            <a:xfrm>
              <a:off x="1415534" y="2840117"/>
              <a:ext cx="1710214" cy="30789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0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Households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 2"/>
            <p:cNvSpPr/>
            <p:nvPr/>
          </p:nvSpPr>
          <p:spPr>
            <a:xfrm>
              <a:off x="1415534" y="3266242"/>
              <a:ext cx="1710214" cy="157638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buNone/>
              </a:pPr>
              <a:r>
                <a:rPr lang="en-US" sz="16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Food scraps, paper, plastics, glass, metals, textiles, garden waste</a:t>
              </a:r>
              <a:endParaRPr 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731F9DD-86C2-5943-1B8D-C2F54951EFD4}"/>
              </a:ext>
            </a:extLst>
          </p:cNvPr>
          <p:cNvGrpSpPr/>
          <p:nvPr/>
        </p:nvGrpSpPr>
        <p:grpSpPr>
          <a:xfrm>
            <a:off x="3371969" y="2757607"/>
            <a:ext cx="2399943" cy="1762363"/>
            <a:chOff x="3371969" y="2757607"/>
            <a:chExt cx="2399943" cy="1762363"/>
          </a:xfrm>
        </p:grpSpPr>
        <p:pic>
          <p:nvPicPr>
            <p:cNvPr id="7" name="Image 2" descr="preencoded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71969" y="2757607"/>
              <a:ext cx="492562" cy="492562"/>
            </a:xfrm>
            <a:prstGeom prst="rect">
              <a:avLst/>
            </a:prstGeom>
          </p:spPr>
        </p:pic>
        <p:sp>
          <p:nvSpPr>
            <p:cNvPr id="8" name="Text 3"/>
            <p:cNvSpPr/>
            <p:nvPr/>
          </p:nvSpPr>
          <p:spPr>
            <a:xfrm>
              <a:off x="4061579" y="2840117"/>
              <a:ext cx="1710333" cy="61579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buNone/>
              </a:pPr>
              <a:r>
                <a:rPr lang="en-US" sz="20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Commercial Sources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 4"/>
            <p:cNvSpPr/>
            <p:nvPr/>
          </p:nvSpPr>
          <p:spPr>
            <a:xfrm>
              <a:off x="4061579" y="3574137"/>
              <a:ext cx="1710333" cy="945833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buNone/>
              </a:pPr>
              <a:r>
                <a:rPr lang="en-US" sz="16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Shops, restaurants, offices (packaging, food waste, paper)</a:t>
              </a:r>
              <a:endParaRPr 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41116BB-72B0-1492-2F39-53C6B58D50E0}"/>
              </a:ext>
            </a:extLst>
          </p:cNvPr>
          <p:cNvGrpSpPr/>
          <p:nvPr/>
        </p:nvGrpSpPr>
        <p:grpSpPr>
          <a:xfrm>
            <a:off x="6018133" y="2757607"/>
            <a:ext cx="2399824" cy="1762363"/>
            <a:chOff x="6018133" y="2757607"/>
            <a:chExt cx="2399824" cy="1762363"/>
          </a:xfrm>
        </p:grpSpPr>
        <p:pic>
          <p:nvPicPr>
            <p:cNvPr id="10" name="Image 3" descr="preencoded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18133" y="2757607"/>
              <a:ext cx="492562" cy="492562"/>
            </a:xfrm>
            <a:prstGeom prst="rect">
              <a:avLst/>
            </a:prstGeom>
          </p:spPr>
        </p:pic>
        <p:sp>
          <p:nvSpPr>
            <p:cNvPr id="11" name="Text 5"/>
            <p:cNvSpPr/>
            <p:nvPr/>
          </p:nvSpPr>
          <p:spPr>
            <a:xfrm>
              <a:off x="6707743" y="2840117"/>
              <a:ext cx="1710214" cy="61579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buNone/>
              </a:pPr>
              <a:r>
                <a:rPr lang="en-US" sz="20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Institutional Sources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 6"/>
            <p:cNvSpPr/>
            <p:nvPr/>
          </p:nvSpPr>
          <p:spPr>
            <a:xfrm>
              <a:off x="6707743" y="3574137"/>
              <a:ext cx="1710214" cy="945833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buNone/>
              </a:pPr>
              <a:r>
                <a:rPr lang="en-US" sz="16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Schools, hospitals, government buildings</a:t>
              </a:r>
              <a:endParaRPr 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14579D0-EF4B-3429-BFDB-9A48756CAAFF}"/>
              </a:ext>
            </a:extLst>
          </p:cNvPr>
          <p:cNvGrpSpPr/>
          <p:nvPr/>
        </p:nvGrpSpPr>
        <p:grpSpPr>
          <a:xfrm>
            <a:off x="3086577" y="5579030"/>
            <a:ext cx="2399824" cy="1762364"/>
            <a:chOff x="3086577" y="5579030"/>
            <a:chExt cx="2399824" cy="1762364"/>
          </a:xfrm>
        </p:grpSpPr>
        <p:pic>
          <p:nvPicPr>
            <p:cNvPr id="13" name="Image 4" descr="preencoded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86577" y="5579030"/>
              <a:ext cx="492562" cy="492562"/>
            </a:xfrm>
            <a:prstGeom prst="rect">
              <a:avLst/>
            </a:prstGeom>
          </p:spPr>
        </p:pic>
        <p:sp>
          <p:nvSpPr>
            <p:cNvPr id="14" name="Text 7"/>
            <p:cNvSpPr/>
            <p:nvPr/>
          </p:nvSpPr>
          <p:spPr>
            <a:xfrm>
              <a:off x="3776187" y="5661540"/>
              <a:ext cx="1710214" cy="61579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buNone/>
              </a:pPr>
              <a:r>
                <a:rPr lang="en-US" sz="2000" b="1" dirty="0">
                  <a:solidFill>
                    <a:srgbClr val="2A2742"/>
                  </a:solidFill>
                  <a:latin typeface="Times New Roman" panose="02020603050405020304" pitchFamily="18" charset="0"/>
                  <a:ea typeface="Outfit Extra Bold" pitchFamily="34" charset="-122"/>
                  <a:cs typeface="Times New Roman" panose="02020603050405020304" pitchFamily="18" charset="0"/>
                </a:rPr>
                <a:t>Public Services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 8"/>
            <p:cNvSpPr/>
            <p:nvPr/>
          </p:nvSpPr>
          <p:spPr>
            <a:xfrm>
              <a:off x="3776187" y="6395561"/>
              <a:ext cx="1710214" cy="945833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buNone/>
              </a:pPr>
              <a:r>
                <a:rPr lang="en-US" sz="16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Bulky waste, street sweepings, park/garden waste</a:t>
              </a:r>
              <a:endParaRPr 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3669" y="617339"/>
            <a:ext cx="9481780" cy="524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3300" b="1" dirty="0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What's in Our Bins? MSW Composition in the BSB</a:t>
            </a:r>
            <a:endParaRPr lang="en-US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7121" y="1195803"/>
            <a:ext cx="5667256" cy="5667256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5904BDC7-DE98-D822-1D63-0350B41E231C}"/>
              </a:ext>
            </a:extLst>
          </p:cNvPr>
          <p:cNvGrpSpPr/>
          <p:nvPr/>
        </p:nvGrpSpPr>
        <p:grpSpPr>
          <a:xfrm>
            <a:off x="8181238" y="2580441"/>
            <a:ext cx="1599486" cy="2089547"/>
            <a:chOff x="6222087" y="3137059"/>
            <a:chExt cx="1599486" cy="2089547"/>
          </a:xfrm>
        </p:grpSpPr>
        <p:sp>
          <p:nvSpPr>
            <p:cNvPr id="4" name="Shape 1"/>
            <p:cNvSpPr/>
            <p:nvPr/>
          </p:nvSpPr>
          <p:spPr>
            <a:xfrm>
              <a:off x="6222087" y="3137059"/>
              <a:ext cx="167878" cy="167878"/>
            </a:xfrm>
            <a:prstGeom prst="roundRect">
              <a:avLst>
                <a:gd name="adj" fmla="val 10894"/>
              </a:avLst>
            </a:prstGeom>
            <a:solidFill>
              <a:srgbClr val="5E4CE6"/>
            </a:solidFill>
            <a:ln/>
          </p:spPr>
          <p:txBody>
            <a:bodyPr/>
            <a:lstStyle/>
            <a:p>
              <a:endParaRPr 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 2"/>
            <p:cNvSpPr/>
            <p:nvPr/>
          </p:nvSpPr>
          <p:spPr>
            <a:xfrm>
              <a:off x="6450925" y="3137059"/>
              <a:ext cx="1370648" cy="167878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8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Organic/Bio-waste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Shape 3"/>
            <p:cNvSpPr/>
            <p:nvPr/>
          </p:nvSpPr>
          <p:spPr>
            <a:xfrm>
              <a:off x="6222087" y="3457337"/>
              <a:ext cx="167878" cy="167878"/>
            </a:xfrm>
            <a:prstGeom prst="roundRect">
              <a:avLst>
                <a:gd name="adj" fmla="val 10894"/>
              </a:avLst>
            </a:prstGeom>
            <a:solidFill>
              <a:srgbClr val="964CE6"/>
            </a:solidFill>
            <a:ln/>
          </p:spPr>
          <p:txBody>
            <a:bodyPr/>
            <a:lstStyle/>
            <a:p>
              <a:endParaRPr 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 4"/>
            <p:cNvSpPr/>
            <p:nvPr/>
          </p:nvSpPr>
          <p:spPr>
            <a:xfrm>
              <a:off x="6450925" y="3457337"/>
              <a:ext cx="578048" cy="167878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8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Plastics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Shape 5"/>
            <p:cNvSpPr/>
            <p:nvPr/>
          </p:nvSpPr>
          <p:spPr>
            <a:xfrm>
              <a:off x="6222087" y="3777615"/>
              <a:ext cx="167878" cy="167878"/>
            </a:xfrm>
            <a:prstGeom prst="roundRect">
              <a:avLst>
                <a:gd name="adj" fmla="val 10894"/>
              </a:avLst>
            </a:prstGeom>
            <a:solidFill>
              <a:srgbClr val="CF4CE6"/>
            </a:solidFill>
            <a:ln/>
          </p:spPr>
          <p:txBody>
            <a:bodyPr/>
            <a:lstStyle/>
            <a:p>
              <a:endParaRPr 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 6"/>
            <p:cNvSpPr/>
            <p:nvPr/>
          </p:nvSpPr>
          <p:spPr>
            <a:xfrm>
              <a:off x="6450925" y="3777615"/>
              <a:ext cx="1286947" cy="167878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8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Paper/Cardboard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Shape 7"/>
            <p:cNvSpPr/>
            <p:nvPr/>
          </p:nvSpPr>
          <p:spPr>
            <a:xfrm>
              <a:off x="6222087" y="4097893"/>
              <a:ext cx="167878" cy="167878"/>
            </a:xfrm>
            <a:prstGeom prst="roundRect">
              <a:avLst>
                <a:gd name="adj" fmla="val 10894"/>
              </a:avLst>
            </a:prstGeom>
            <a:solidFill>
              <a:srgbClr val="E64CC5"/>
            </a:solidFill>
            <a:ln/>
          </p:spPr>
          <p:txBody>
            <a:bodyPr/>
            <a:lstStyle/>
            <a:p>
              <a:endParaRPr 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 8"/>
            <p:cNvSpPr/>
            <p:nvPr/>
          </p:nvSpPr>
          <p:spPr>
            <a:xfrm>
              <a:off x="6450925" y="4097893"/>
              <a:ext cx="428863" cy="167878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8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Glass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Shape 9"/>
            <p:cNvSpPr/>
            <p:nvPr/>
          </p:nvSpPr>
          <p:spPr>
            <a:xfrm>
              <a:off x="6222087" y="4418171"/>
              <a:ext cx="167878" cy="167878"/>
            </a:xfrm>
            <a:prstGeom prst="roundRect">
              <a:avLst>
                <a:gd name="adj" fmla="val 10894"/>
              </a:avLst>
            </a:prstGeom>
            <a:solidFill>
              <a:srgbClr val="4CE3E6"/>
            </a:solidFill>
            <a:ln/>
          </p:spPr>
          <p:txBody>
            <a:bodyPr/>
            <a:lstStyle/>
            <a:p>
              <a:endParaRPr 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Text 10"/>
            <p:cNvSpPr/>
            <p:nvPr/>
          </p:nvSpPr>
          <p:spPr>
            <a:xfrm>
              <a:off x="6450925" y="4418171"/>
              <a:ext cx="494109" cy="167878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8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Metals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Shape 11"/>
            <p:cNvSpPr/>
            <p:nvPr/>
          </p:nvSpPr>
          <p:spPr>
            <a:xfrm>
              <a:off x="6222087" y="4738449"/>
              <a:ext cx="167878" cy="167878"/>
            </a:xfrm>
            <a:prstGeom prst="roundRect">
              <a:avLst>
                <a:gd name="adj" fmla="val 10894"/>
              </a:avLst>
            </a:prstGeom>
            <a:solidFill>
              <a:srgbClr val="4CABE6"/>
            </a:solidFill>
            <a:ln/>
          </p:spPr>
          <p:txBody>
            <a:bodyPr/>
            <a:lstStyle/>
            <a:p>
              <a:endParaRPr 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 12"/>
            <p:cNvSpPr/>
            <p:nvPr/>
          </p:nvSpPr>
          <p:spPr>
            <a:xfrm>
              <a:off x="6450925" y="4738449"/>
              <a:ext cx="559475" cy="167878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8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Textiles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Shape 13"/>
            <p:cNvSpPr/>
            <p:nvPr/>
          </p:nvSpPr>
          <p:spPr>
            <a:xfrm>
              <a:off x="6222087" y="5058728"/>
              <a:ext cx="167878" cy="167878"/>
            </a:xfrm>
            <a:prstGeom prst="roundRect">
              <a:avLst>
                <a:gd name="adj" fmla="val 10894"/>
              </a:avLst>
            </a:prstGeom>
            <a:solidFill>
              <a:srgbClr val="4C72E6"/>
            </a:solidFill>
            <a:ln/>
          </p:spPr>
          <p:txBody>
            <a:bodyPr/>
            <a:lstStyle/>
            <a:p>
              <a:endParaRPr 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 14"/>
            <p:cNvSpPr/>
            <p:nvPr/>
          </p:nvSpPr>
          <p:spPr>
            <a:xfrm>
              <a:off x="6450925" y="5058728"/>
              <a:ext cx="419576" cy="167878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buNone/>
              </a:pPr>
              <a:r>
                <a:rPr lang="en-US" sz="2800" dirty="0">
                  <a:solidFill>
                    <a:srgbClr val="2A2742"/>
                  </a:solidFill>
                  <a:latin typeface="Times New Roman" panose="02020603050405020304" pitchFamily="18" charset="0"/>
                  <a:ea typeface="Arimo" pitchFamily="34" charset="-122"/>
                  <a:cs typeface="Times New Roman" panose="02020603050405020304" pitchFamily="18" charset="0"/>
                </a:rPr>
                <a:t>Other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Text 15"/>
          <p:cNvSpPr/>
          <p:nvPr/>
        </p:nvSpPr>
        <p:spPr>
          <a:xfrm>
            <a:off x="783669" y="6722089"/>
            <a:ext cx="13063061" cy="5374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800" dirty="0">
                <a:solidFill>
                  <a:srgbClr val="2A2742"/>
                </a:solidFill>
                <a:latin typeface="Times New Roman" panose="02020603050405020304" pitchFamily="18" charset="0"/>
                <a:ea typeface="Arimo" pitchFamily="34" charset="-122"/>
                <a:cs typeface="Times New Roman" panose="02020603050405020304" pitchFamily="18" charset="0"/>
              </a:rPr>
              <a:t>Composition varies by country, region, season, and economic status. Turkey shows ~61% organic content, Romania ~59%, and Bulgaria ranges from 32-62% biodegradable materials.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3669" y="306139"/>
            <a:ext cx="6853714" cy="524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en-US" sz="3300" b="1" dirty="0">
                <a:solidFill>
                  <a:srgbClr val="231971"/>
                </a:solidFill>
                <a:latin typeface="Times New Roman" panose="02020603050405020304" pitchFamily="18" charset="0"/>
                <a:ea typeface="Outfit Extra Bold" pitchFamily="34" charset="-122"/>
                <a:cs typeface="Times New Roman" panose="02020603050405020304" pitchFamily="18" charset="0"/>
              </a:rPr>
              <a:t>How Much Waste Do We Generate?</a:t>
            </a:r>
            <a:endParaRPr lang="en-US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4932" y="1139491"/>
            <a:ext cx="9797296" cy="54864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83669" y="7186695"/>
            <a:ext cx="13063061" cy="990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400" dirty="0">
                <a:solidFill>
                  <a:srgbClr val="2A2742"/>
                </a:solidFill>
                <a:latin typeface="Times New Roman" panose="02020603050405020304" pitchFamily="18" charset="0"/>
                <a:ea typeface="Arimo" pitchFamily="34" charset="-122"/>
                <a:cs typeface="Times New Roman" panose="02020603050405020304" pitchFamily="18" charset="0"/>
              </a:rPr>
              <a:t>Generation rates are influenced by economic activity, consumption patterns, and urbanization. Lower rates don't necessarily indicate better management if recycling rates are low.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2781</Words>
  <Application>Microsoft Office PowerPoint</Application>
  <PresentationFormat>Custom</PresentationFormat>
  <Paragraphs>483</Paragraphs>
  <Slides>50</Slides>
  <Notes>50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5" baseType="lpstr">
      <vt:lpstr>Outfit Extra Bold</vt:lpstr>
      <vt:lpstr>Times New Roman</vt:lpstr>
      <vt:lpstr>Arial</vt:lpstr>
      <vt:lpstr>Arimo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Tamari Mumladze</cp:lastModifiedBy>
  <cp:revision>2</cp:revision>
  <dcterms:created xsi:type="dcterms:W3CDTF">2025-06-02T16:33:03Z</dcterms:created>
  <dcterms:modified xsi:type="dcterms:W3CDTF">2025-06-02T16:54:32Z</dcterms:modified>
</cp:coreProperties>
</file>